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56"/>
  </p:notesMasterIdLst>
  <p:handoutMasterIdLst>
    <p:handoutMasterId r:id="rId57"/>
  </p:handoutMasterIdLst>
  <p:sldIdLst>
    <p:sldId id="256" r:id="rId5"/>
    <p:sldId id="257" r:id="rId6"/>
    <p:sldId id="289" r:id="rId7"/>
    <p:sldId id="313" r:id="rId8"/>
    <p:sldId id="295" r:id="rId9"/>
    <p:sldId id="296" r:id="rId10"/>
    <p:sldId id="297" r:id="rId11"/>
    <p:sldId id="298" r:id="rId12"/>
    <p:sldId id="299" r:id="rId13"/>
    <p:sldId id="300" r:id="rId14"/>
    <p:sldId id="258" r:id="rId15"/>
    <p:sldId id="286" r:id="rId16"/>
    <p:sldId id="284" r:id="rId17"/>
    <p:sldId id="285" r:id="rId18"/>
    <p:sldId id="292" r:id="rId19"/>
    <p:sldId id="261" r:id="rId20"/>
    <p:sldId id="262" r:id="rId21"/>
    <p:sldId id="263" r:id="rId22"/>
    <p:sldId id="264" r:id="rId23"/>
    <p:sldId id="266" r:id="rId24"/>
    <p:sldId id="290" r:id="rId25"/>
    <p:sldId id="267" r:id="rId26"/>
    <p:sldId id="328" r:id="rId27"/>
    <p:sldId id="329" r:id="rId28"/>
    <p:sldId id="330" r:id="rId29"/>
    <p:sldId id="327" r:id="rId30"/>
    <p:sldId id="268" r:id="rId31"/>
    <p:sldId id="269" r:id="rId32"/>
    <p:sldId id="324" r:id="rId33"/>
    <p:sldId id="302" r:id="rId34"/>
    <p:sldId id="271" r:id="rId35"/>
    <p:sldId id="272" r:id="rId36"/>
    <p:sldId id="322" r:id="rId37"/>
    <p:sldId id="323" r:id="rId38"/>
    <p:sldId id="273" r:id="rId39"/>
    <p:sldId id="308" r:id="rId40"/>
    <p:sldId id="325" r:id="rId41"/>
    <p:sldId id="326" r:id="rId42"/>
    <p:sldId id="274" r:id="rId43"/>
    <p:sldId id="317" r:id="rId44"/>
    <p:sldId id="318" r:id="rId45"/>
    <p:sldId id="319" r:id="rId46"/>
    <p:sldId id="320" r:id="rId47"/>
    <p:sldId id="332" r:id="rId48"/>
    <p:sldId id="321" r:id="rId49"/>
    <p:sldId id="331" r:id="rId50"/>
    <p:sldId id="315" r:id="rId51"/>
    <p:sldId id="316" r:id="rId52"/>
    <p:sldId id="283" r:id="rId53"/>
    <p:sldId id="287" r:id="rId54"/>
    <p:sldId id="288"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3E3E"/>
    <a:srgbClr val="6D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750347-4E0F-99A0-1FA7-E5031B7D5B07}" v="12" dt="2025-12-01T10:09:00.449"/>
  </p1510:revLst>
</p1510:revInfo>
</file>

<file path=ppt/tableStyles.xml><?xml version="1.0" encoding="utf-8"?>
<a:tblStyleLst xmlns:a="http://schemas.openxmlformats.org/drawingml/2006/main" def="{69C7853C-536D-4A76-A0AE-DD22124D55A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NISA MĂDĂLINA DUMITRESCU" userId="S::denisa-madalina.dumitrescu@s.unibuc.ro::4570ba29-45be-4f48-aaf5-c09fbb4c723e" providerId="AD" clId="Web-{27688C94-9B3C-48B8-B234-A67B5C9AB651}"/>
    <pc:docChg chg="modSld">
      <pc:chgData name="DENISA MĂDĂLINA DUMITRESCU" userId="S::denisa-madalina.dumitrescu@s.unibuc.ro::4570ba29-45be-4f48-aaf5-c09fbb4c723e" providerId="AD" clId="Web-{27688C94-9B3C-48B8-B234-A67B5C9AB651}" dt="2025-11-11T19:42:42.594" v="2" actId="1076"/>
      <pc:docMkLst>
        <pc:docMk/>
      </pc:docMkLst>
      <pc:sldChg chg="modSp">
        <pc:chgData name="DENISA MĂDĂLINA DUMITRESCU" userId="S::denisa-madalina.dumitrescu@s.unibuc.ro::4570ba29-45be-4f48-aaf5-c09fbb4c723e" providerId="AD" clId="Web-{27688C94-9B3C-48B8-B234-A67B5C9AB651}" dt="2025-11-11T19:42:42.594" v="2" actId="1076"/>
        <pc:sldMkLst>
          <pc:docMk/>
          <pc:sldMk cId="3735426790" sldId="313"/>
        </pc:sldMkLst>
        <pc:spChg chg="mod">
          <ac:chgData name="DENISA MĂDĂLINA DUMITRESCU" userId="S::denisa-madalina.dumitrescu@s.unibuc.ro::4570ba29-45be-4f48-aaf5-c09fbb4c723e" providerId="AD" clId="Web-{27688C94-9B3C-48B8-B234-A67B5C9AB651}" dt="2025-11-11T19:42:42.594" v="2" actId="1076"/>
          <ac:spMkLst>
            <pc:docMk/>
            <pc:sldMk cId="3735426790" sldId="313"/>
            <ac:spMk id="2" creationId="{A8A783B5-0DCD-4852-6512-84C99F56F4AB}"/>
          </ac:spMkLst>
        </pc:spChg>
        <pc:spChg chg="mod">
          <ac:chgData name="DENISA MĂDĂLINA DUMITRESCU" userId="S::denisa-madalina.dumitrescu@s.unibuc.ro::4570ba29-45be-4f48-aaf5-c09fbb4c723e" providerId="AD" clId="Web-{27688C94-9B3C-48B8-B234-A67B5C9AB651}" dt="2025-11-11T19:22:32.551" v="1" actId="1076"/>
          <ac:spMkLst>
            <pc:docMk/>
            <pc:sldMk cId="3735426790" sldId="313"/>
            <ac:spMk id="4" creationId="{3A7AB8B1-364C-CC60-46D8-958EF39F7641}"/>
          </ac:spMkLst>
        </pc:spChg>
      </pc:sldChg>
    </pc:docChg>
  </pc:docChgLst>
  <pc:docChgLst>
    <pc:chgData name="LIVIU NICOLAE FIRCA" userId="S::liviu-nicolae.firca@s.unibuc.ro::b9c63e8f-b0b0-4592-9b76-5070e1278d1e" providerId="AD" clId="Web-{36F0BD51-9BBC-4125-BACA-1541C5A85D96}"/>
    <pc:docChg chg="modSld">
      <pc:chgData name="LIVIU NICOLAE FIRCA" userId="S::liviu-nicolae.firca@s.unibuc.ro::b9c63e8f-b0b0-4592-9b76-5070e1278d1e" providerId="AD" clId="Web-{36F0BD51-9BBC-4125-BACA-1541C5A85D96}" dt="2025-11-12T16:44:54.785" v="0" actId="1076"/>
      <pc:docMkLst>
        <pc:docMk/>
      </pc:docMkLst>
      <pc:sldChg chg="modSp">
        <pc:chgData name="LIVIU NICOLAE FIRCA" userId="S::liviu-nicolae.firca@s.unibuc.ro::b9c63e8f-b0b0-4592-9b76-5070e1278d1e" providerId="AD" clId="Web-{36F0BD51-9BBC-4125-BACA-1541C5A85D96}" dt="2025-11-12T16:44:54.785" v="0" actId="1076"/>
        <pc:sldMkLst>
          <pc:docMk/>
          <pc:sldMk cId="1753064169" sldId="261"/>
        </pc:sldMkLst>
        <pc:picChg chg="mod">
          <ac:chgData name="LIVIU NICOLAE FIRCA" userId="S::liviu-nicolae.firca@s.unibuc.ro::b9c63e8f-b0b0-4592-9b76-5070e1278d1e" providerId="AD" clId="Web-{36F0BD51-9BBC-4125-BACA-1541C5A85D96}" dt="2025-11-12T16:44:54.785" v="0" actId="1076"/>
          <ac:picMkLst>
            <pc:docMk/>
            <pc:sldMk cId="1753064169" sldId="261"/>
            <ac:picMk id="3" creationId="{3F33819E-5B00-4A19-BDFE-92363BEDFD24}"/>
          </ac:picMkLst>
        </pc:picChg>
      </pc:sldChg>
    </pc:docChg>
  </pc:docChgLst>
  <pc:docChgLst>
    <pc:chgData name="RAREȘ ȘTEFAN STOIAN" userId="S::rares-stefan.stoian@s.unibuc.ro::67aa0132-efc3-442c-a64e-9ae15b52b1f9" providerId="AD" clId="Web-{D75F36D4-7523-48C7-BC2B-A1C01585C004}"/>
    <pc:docChg chg="modSld">
      <pc:chgData name="RAREȘ ȘTEFAN STOIAN" userId="S::rares-stefan.stoian@s.unibuc.ro::67aa0132-efc3-442c-a64e-9ae15b52b1f9" providerId="AD" clId="Web-{D75F36D4-7523-48C7-BC2B-A1C01585C004}" dt="2025-11-14T16:12:32.785" v="0" actId="1076"/>
      <pc:docMkLst>
        <pc:docMk/>
      </pc:docMkLst>
      <pc:sldChg chg="modSp">
        <pc:chgData name="RAREȘ ȘTEFAN STOIAN" userId="S::rares-stefan.stoian@s.unibuc.ro::67aa0132-efc3-442c-a64e-9ae15b52b1f9" providerId="AD" clId="Web-{D75F36D4-7523-48C7-BC2B-A1C01585C004}" dt="2025-11-14T16:12:32.785" v="0" actId="1076"/>
        <pc:sldMkLst>
          <pc:docMk/>
          <pc:sldMk cId="2416852517" sldId="289"/>
        </pc:sldMkLst>
        <pc:spChg chg="mod">
          <ac:chgData name="RAREȘ ȘTEFAN STOIAN" userId="S::rares-stefan.stoian@s.unibuc.ro::67aa0132-efc3-442c-a64e-9ae15b52b1f9" providerId="AD" clId="Web-{D75F36D4-7523-48C7-BC2B-A1C01585C004}" dt="2025-11-14T16:12:32.785" v="0" actId="1076"/>
          <ac:spMkLst>
            <pc:docMk/>
            <pc:sldMk cId="2416852517" sldId="289"/>
            <ac:spMk id="5" creationId="{9B790AF8-3527-429B-A0EE-3E0849B1DB86}"/>
          </ac:spMkLst>
        </pc:spChg>
      </pc:sldChg>
    </pc:docChg>
  </pc:docChgLst>
  <pc:docChgLst>
    <pc:chgData name="ALECSANDRU FLORIN SOARE" userId="S::alecsandru-florin.soare@s.unibuc.ro::2f8e77a8-bd54-48db-a8ee-54d1d5581d1a" providerId="AD" clId="Web-{A4750347-4E0F-99A0-1FA7-E5031B7D5B07}"/>
    <pc:docChg chg="modSld">
      <pc:chgData name="ALECSANDRU FLORIN SOARE" userId="S::alecsandru-florin.soare@s.unibuc.ro::2f8e77a8-bd54-48db-a8ee-54d1d5581d1a" providerId="AD" clId="Web-{A4750347-4E0F-99A0-1FA7-E5031B7D5B07}" dt="2025-12-01T10:08:58.824" v="10" actId="20577"/>
      <pc:docMkLst>
        <pc:docMk/>
      </pc:docMkLst>
      <pc:sldChg chg="modSp">
        <pc:chgData name="ALECSANDRU FLORIN SOARE" userId="S::alecsandru-florin.soare@s.unibuc.ro::2f8e77a8-bd54-48db-a8ee-54d1d5581d1a" providerId="AD" clId="Web-{A4750347-4E0F-99A0-1FA7-E5031B7D5B07}" dt="2025-12-01T10:08:58.824" v="10" actId="20577"/>
        <pc:sldMkLst>
          <pc:docMk/>
          <pc:sldMk cId="342799097" sldId="321"/>
        </pc:sldMkLst>
        <pc:spChg chg="mod">
          <ac:chgData name="ALECSANDRU FLORIN SOARE" userId="S::alecsandru-florin.soare@s.unibuc.ro::2f8e77a8-bd54-48db-a8ee-54d1d5581d1a" providerId="AD" clId="Web-{A4750347-4E0F-99A0-1FA7-E5031B7D5B07}" dt="2025-12-01T10:08:58.824" v="10" actId="20577"/>
          <ac:spMkLst>
            <pc:docMk/>
            <pc:sldMk cId="342799097" sldId="321"/>
            <ac:spMk id="5" creationId="{EC8FC415-BE8C-1D31-ABED-1379519F0B54}"/>
          </ac:spMkLst>
        </pc:spChg>
      </pc:sldChg>
    </pc:docChg>
  </pc:docChgLst>
  <pc:docChgLst>
    <pc:chgData name="RADU ANDREI MORARU" userId="S::radu.moraru@s.unibuc.ro::da7cc1c1-5b17-4f52-9d35-c7b3d74c5436" providerId="AD" clId="Web-{FE63C04E-B71A-9C37-BCA3-8E08DB0A6C07}"/>
    <pc:docChg chg="modSld">
      <pc:chgData name="RADU ANDREI MORARU" userId="S::radu.moraru@s.unibuc.ro::da7cc1c1-5b17-4f52-9d35-c7b3d74c5436" providerId="AD" clId="Web-{FE63C04E-B71A-9C37-BCA3-8E08DB0A6C07}" dt="2025-11-25T14:42:09.280" v="1"/>
      <pc:docMkLst>
        <pc:docMk/>
      </pc:docMkLst>
      <pc:sldChg chg="delSp">
        <pc:chgData name="RADU ANDREI MORARU" userId="S::radu.moraru@s.unibuc.ro::da7cc1c1-5b17-4f52-9d35-c7b3d74c5436" providerId="AD" clId="Web-{FE63C04E-B71A-9C37-BCA3-8E08DB0A6C07}" dt="2025-11-25T14:42:09.280" v="1"/>
        <pc:sldMkLst>
          <pc:docMk/>
          <pc:sldMk cId="1753064169" sldId="26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EDD3B8-5E68-48E9-AAB1-5DE570C28E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A897E35-4312-4077-83D3-69953080BC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836F02-AF67-416B-AB85-08CFF698F86D}" type="datetimeFigureOut">
              <a:rPr lang="en-US" smtClean="0"/>
              <a:t>12/2/2025</a:t>
            </a:fld>
            <a:endParaRPr lang="en-US"/>
          </a:p>
        </p:txBody>
      </p:sp>
      <p:sp>
        <p:nvSpPr>
          <p:cNvPr id="4" name="Footer Placeholder 3">
            <a:extLst>
              <a:ext uri="{FF2B5EF4-FFF2-40B4-BE49-F238E27FC236}">
                <a16:creationId xmlns:a16="http://schemas.microsoft.com/office/drawing/2014/main" id="{75853C52-2B92-4B9E-86F4-DB78684BEC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20E0EA4-BAD2-4335-9446-CA4CCFEC14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65BC62-3B36-43F8-8B69-D6E5E743DA31}" type="slidenum">
              <a:rPr lang="en-US" smtClean="0"/>
              <a:t>‹#›</a:t>
            </a:fld>
            <a:endParaRPr lang="en-US"/>
          </a:p>
        </p:txBody>
      </p:sp>
    </p:spTree>
    <p:extLst>
      <p:ext uri="{BB962C8B-B14F-4D97-AF65-F5344CB8AC3E}">
        <p14:creationId xmlns:p14="http://schemas.microsoft.com/office/powerpoint/2010/main" val="3316518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7E8F0-931C-4E43-98D1-A3CD0E0034DC}" type="datetimeFigureOut">
              <a:rPr lang="en-US" smtClean="0"/>
              <a:t>12/2/2025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AEB063-7F11-4E3B-BA52-07405B1C2D95}" type="slidenum">
              <a:rPr lang="en-US" smtClean="0"/>
              <a:t>‹#›</a:t>
            </a:fld>
            <a:endParaRPr lang="en-US"/>
          </a:p>
        </p:txBody>
      </p:sp>
    </p:spTree>
    <p:extLst>
      <p:ext uri="{BB962C8B-B14F-4D97-AF65-F5344CB8AC3E}">
        <p14:creationId xmlns:p14="http://schemas.microsoft.com/office/powerpoint/2010/main" val="1862930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AEB063-7F11-4E3B-BA52-07405B1C2D95}" type="slidenum">
              <a:rPr lang="en-US" smtClean="0"/>
              <a:t>1</a:t>
            </a:fld>
            <a:endParaRPr lang="en-US"/>
          </a:p>
        </p:txBody>
      </p:sp>
    </p:spTree>
    <p:extLst>
      <p:ext uri="{BB962C8B-B14F-4D97-AF65-F5344CB8AC3E}">
        <p14:creationId xmlns:p14="http://schemas.microsoft.com/office/powerpoint/2010/main" val="2065167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381388F-6D01-4763-9497-2C5F78AF5477}"/>
              </a:ext>
            </a:extLst>
          </p:cNvPr>
          <p:cNvSpPr/>
          <p:nvPr userDrawn="1"/>
        </p:nvSpPr>
        <p:spPr>
          <a:xfrm>
            <a:off x="0" y="4818185"/>
            <a:ext cx="12192000" cy="2039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p:cNvSpPr/>
          <p:nvPr/>
        </p:nvSpPr>
        <p:spPr bwMode="ltGray">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ctrTitle"/>
          </p:nvPr>
        </p:nvSpPr>
        <p:spPr>
          <a:xfrm>
            <a:off x="810001" y="1449147"/>
            <a:ext cx="10572000" cy="2971051"/>
          </a:xfrm>
        </p:spPr>
        <p:txBody>
          <a:bodyPr/>
          <a:lstStyle>
            <a:lvl1pPr algn="ctr">
              <a:defRPr sz="5400" b="0"/>
            </a:lvl1pPr>
          </a:lstStyle>
          <a:p>
            <a:r>
              <a:rPr lang="en-US"/>
              <a:t>Click to edit Master title style</a:t>
            </a:r>
          </a:p>
        </p:txBody>
      </p:sp>
      <p:sp>
        <p:nvSpPr>
          <p:cNvPr id="3" name="Subtitle 2"/>
          <p:cNvSpPr>
            <a:spLocks noGrp="1"/>
          </p:cNvSpPr>
          <p:nvPr>
            <p:ph type="subTitle" idx="1"/>
          </p:nvPr>
        </p:nvSpPr>
        <p:spPr>
          <a:xfrm>
            <a:off x="810001" y="5280847"/>
            <a:ext cx="10572000" cy="434974"/>
          </a:xfrm>
        </p:spPr>
        <p:txBody>
          <a:bodyPr anchor="t">
            <a:noAutofit/>
          </a:bodyPr>
          <a:lstStyle>
            <a:lvl1pPr marL="0" indent="0" algn="ct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B7F6C47-B260-4BB6-8230-7D14D5CDE026}" type="datetimeFigureOut">
              <a:rPr lang="en-US" smtClean="0"/>
              <a:t>12/2/2025</a:t>
            </a:fld>
            <a:endParaRPr lang="en-US"/>
          </a:p>
        </p:txBody>
      </p:sp>
      <p:sp>
        <p:nvSpPr>
          <p:cNvPr id="5" name="Footer Placeholder 4"/>
          <p:cNvSpPr>
            <a:spLocks noGrp="1"/>
          </p:cNvSpPr>
          <p:nvPr>
            <p:ph type="ftr" sz="quarter" idx="11"/>
          </p:nvPr>
        </p:nvSpPr>
        <p:spPr/>
        <p:txBody>
          <a:bodyPr/>
          <a:lstStyle/>
          <a:p>
            <a:r>
              <a:rPr lang="en-ZA"/>
              <a:t>Add a footer </a:t>
            </a:r>
            <a:endParaRPr lang="en-US"/>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a:p>
        </p:txBody>
      </p:sp>
    </p:spTree>
    <p:extLst>
      <p:ext uri="{BB962C8B-B14F-4D97-AF65-F5344CB8AC3E}">
        <p14:creationId xmlns:p14="http://schemas.microsoft.com/office/powerpoint/2010/main" val="2774326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ltGray">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a:effectLst>
            <a:innerShdw blurRad="63500" dist="50800" dir="5400000">
              <a:prstClr val="black">
                <a:alpha val="50000"/>
              </a:prstClr>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606669"/>
            <a:ext cx="10561418" cy="3813527"/>
          </a:xfrm>
        </p:spPr>
        <p:txBody>
          <a:bodyPr anchor="ctr" anchorCtr="0"/>
          <a:lstStyle>
            <a:lvl1pPr algn="ctr">
              <a:defRPr sz="4800" b="0" cap="none"/>
            </a:lvl1pPr>
          </a:lstStyle>
          <a:p>
            <a:r>
              <a:rPr lang="en-US"/>
              <a:t>Click to edit Master title style</a:t>
            </a:r>
          </a:p>
        </p:txBody>
      </p:sp>
      <p:sp>
        <p:nvSpPr>
          <p:cNvPr id="3" name="Text Placeholder 2"/>
          <p:cNvSpPr>
            <a:spLocks noGrp="1"/>
          </p:cNvSpPr>
          <p:nvPr>
            <p:ph type="body" idx="1"/>
          </p:nvPr>
        </p:nvSpPr>
        <p:spPr>
          <a:xfrm>
            <a:off x="810000" y="5281201"/>
            <a:ext cx="10561418" cy="433955"/>
          </a:xfrm>
        </p:spPr>
        <p:txBody>
          <a:bodyPr anchor="ctr" anchorCtr="0">
            <a:noAutofit/>
          </a:bodyPr>
          <a:lstStyle>
            <a:lvl1pPr marL="0" indent="0" algn="r">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B7F6C47-B260-4BB6-8230-7D14D5CDE026}" type="datetimeFigureOut">
              <a:rPr lang="en-US" smtClean="0"/>
              <a:t>12/2/2025</a:t>
            </a:fld>
            <a:endParaRPr lang="en-US"/>
          </a:p>
        </p:txBody>
      </p:sp>
      <p:sp>
        <p:nvSpPr>
          <p:cNvPr id="5" name="Footer Placeholder 4"/>
          <p:cNvSpPr>
            <a:spLocks noGrp="1"/>
          </p:cNvSpPr>
          <p:nvPr>
            <p:ph type="ftr" sz="quarter" idx="11"/>
          </p:nvPr>
        </p:nvSpPr>
        <p:spPr/>
        <p:txBody>
          <a:bodyPr/>
          <a:lstStyle/>
          <a:p>
            <a:r>
              <a:rPr lang="en-ZA"/>
              <a:t>Add a footer </a:t>
            </a:r>
            <a:endParaRPr lang="en-US"/>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a:p>
        </p:txBody>
      </p:sp>
    </p:spTree>
    <p:extLst>
      <p:ext uri="{BB962C8B-B14F-4D97-AF65-F5344CB8AC3E}">
        <p14:creationId xmlns:p14="http://schemas.microsoft.com/office/powerpoint/2010/main" val="3576405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B7F6C47-B260-4BB6-8230-7D14D5CDE026}" type="datetimeFigureOut">
              <a:rPr lang="en-US" smtClean="0"/>
              <a:t>12/2/2025</a:t>
            </a:fld>
            <a:endParaRPr lang="en-US"/>
          </a:p>
        </p:txBody>
      </p:sp>
      <p:sp>
        <p:nvSpPr>
          <p:cNvPr id="8" name="Footer Placeholder 7"/>
          <p:cNvSpPr>
            <a:spLocks noGrp="1"/>
          </p:cNvSpPr>
          <p:nvPr>
            <p:ph type="ftr" sz="quarter" idx="11"/>
          </p:nvPr>
        </p:nvSpPr>
        <p:spPr/>
        <p:txBody>
          <a:bodyPr/>
          <a:lstStyle/>
          <a:p>
            <a:r>
              <a:rPr lang="en-ZA"/>
              <a:t>Add a footer </a:t>
            </a:r>
            <a:endParaRPr lang="en-US"/>
          </a:p>
        </p:txBody>
      </p:sp>
      <p:sp>
        <p:nvSpPr>
          <p:cNvPr id="9" name="Slide Number Placeholder 8"/>
          <p:cNvSpPr>
            <a:spLocks noGrp="1"/>
          </p:cNvSpPr>
          <p:nvPr>
            <p:ph type="sldNum" sz="quarter" idx="12"/>
          </p:nvPr>
        </p:nvSpPr>
        <p:spPr/>
        <p:txBody>
          <a:bodyPr/>
          <a:lstStyle/>
          <a:p>
            <a:fld id="{A4942799-31AF-4FF8-9D79-C1A3E01FB207}" type="slidenum">
              <a:rPr lang="en-US" smtClean="0"/>
              <a:t>‹#›</a:t>
            </a:fld>
            <a:endParaRPr lang="en-US"/>
          </a:p>
        </p:txBody>
      </p:sp>
    </p:spTree>
    <p:extLst>
      <p:ext uri="{BB962C8B-B14F-4D97-AF65-F5344CB8AC3E}">
        <p14:creationId xmlns:p14="http://schemas.microsoft.com/office/powerpoint/2010/main" val="33550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p>
        </p:txBody>
      </p:sp>
      <p:sp>
        <p:nvSpPr>
          <p:cNvPr id="3" name="Date Placeholder 2"/>
          <p:cNvSpPr>
            <a:spLocks noGrp="1"/>
          </p:cNvSpPr>
          <p:nvPr>
            <p:ph type="dt" sz="half" idx="10"/>
          </p:nvPr>
        </p:nvSpPr>
        <p:spPr/>
        <p:txBody>
          <a:bodyPr/>
          <a:lstStyle/>
          <a:p>
            <a:fld id="{FB7F6C47-B260-4BB6-8230-7D14D5CDE026}" type="datetimeFigureOut">
              <a:rPr lang="en-US" smtClean="0"/>
              <a:t>12/2/2025</a:t>
            </a:fld>
            <a:endParaRPr lang="en-US"/>
          </a:p>
        </p:txBody>
      </p:sp>
      <p:sp>
        <p:nvSpPr>
          <p:cNvPr id="4" name="Footer Placeholder 3"/>
          <p:cNvSpPr>
            <a:spLocks noGrp="1"/>
          </p:cNvSpPr>
          <p:nvPr>
            <p:ph type="ftr" sz="quarter" idx="11"/>
          </p:nvPr>
        </p:nvSpPr>
        <p:spPr/>
        <p:txBody>
          <a:bodyPr/>
          <a:lstStyle/>
          <a:p>
            <a:r>
              <a:rPr lang="en-ZA"/>
              <a:t>Add a footer </a:t>
            </a:r>
            <a:endParaRPr lang="en-US"/>
          </a:p>
        </p:txBody>
      </p:sp>
      <p:sp>
        <p:nvSpPr>
          <p:cNvPr id="5" name="Slide Number Placeholder 4"/>
          <p:cNvSpPr>
            <a:spLocks noGrp="1"/>
          </p:cNvSpPr>
          <p:nvPr>
            <p:ph type="sldNum" sz="quarter" idx="12"/>
          </p:nvPr>
        </p:nvSpPr>
        <p:spPr/>
        <p:txBody>
          <a:bodyPr/>
          <a:lstStyle/>
          <a:p>
            <a:fld id="{A4942799-31AF-4FF8-9D79-C1A3E01FB207}" type="slidenum">
              <a:rPr lang="en-US" smtClean="0"/>
              <a:t>‹#›</a:t>
            </a:fld>
            <a:endParaRPr lang="en-US"/>
          </a:p>
        </p:txBody>
      </p:sp>
    </p:spTree>
    <p:extLst>
      <p:ext uri="{BB962C8B-B14F-4D97-AF65-F5344CB8AC3E}">
        <p14:creationId xmlns:p14="http://schemas.microsoft.com/office/powerpoint/2010/main" val="1898126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7F6C47-B260-4BB6-8230-7D14D5CDE026}" type="datetimeFigureOut">
              <a:rPr lang="en-US" smtClean="0"/>
              <a:t>12/2/2025</a:t>
            </a:fld>
            <a:endParaRPr lang="en-US"/>
          </a:p>
        </p:txBody>
      </p:sp>
      <p:sp>
        <p:nvSpPr>
          <p:cNvPr id="3" name="Footer Placeholder 2"/>
          <p:cNvSpPr>
            <a:spLocks noGrp="1"/>
          </p:cNvSpPr>
          <p:nvPr>
            <p:ph type="ftr" sz="quarter" idx="11"/>
          </p:nvPr>
        </p:nvSpPr>
        <p:spPr/>
        <p:txBody>
          <a:bodyPr/>
          <a:lstStyle/>
          <a:p>
            <a:r>
              <a:rPr lang="en-ZA"/>
              <a:t>Add a footer </a:t>
            </a:r>
            <a:endParaRPr lang="en-US"/>
          </a:p>
        </p:txBody>
      </p:sp>
      <p:sp>
        <p:nvSpPr>
          <p:cNvPr id="4" name="Slide Number Placeholder 3"/>
          <p:cNvSpPr>
            <a:spLocks noGrp="1"/>
          </p:cNvSpPr>
          <p:nvPr>
            <p:ph type="sldNum" sz="quarter" idx="12"/>
          </p:nvPr>
        </p:nvSpPr>
        <p:spPr/>
        <p:txBody>
          <a:bodyPr/>
          <a:lstStyle/>
          <a:p>
            <a:fld id="{A4942799-31AF-4FF8-9D79-C1A3E01FB207}" type="slidenum">
              <a:rPr lang="en-US" smtClean="0"/>
              <a:t>‹#›</a:t>
            </a:fld>
            <a:endParaRPr lang="en-US"/>
          </a:p>
        </p:txBody>
      </p:sp>
    </p:spTree>
    <p:extLst>
      <p:ext uri="{BB962C8B-B14F-4D97-AF65-F5344CB8AC3E}">
        <p14:creationId xmlns:p14="http://schemas.microsoft.com/office/powerpoint/2010/main" val="3340365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ltGray">
          <a:xfrm>
            <a:off x="1073151" y="446087"/>
            <a:ext cx="3547533" cy="2838449"/>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ffectLst>
            <a:innerShdw blurRad="114300">
              <a:prstClr val="black"/>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2576512"/>
          </a:xfrm>
        </p:spPr>
        <p:txBody>
          <a:bodyPr anchor="ctr" anchorCtr="0"/>
          <a:lstStyle>
            <a:lvl1pPr algn="l">
              <a:defRPr sz="4000" b="0"/>
            </a:lvl1pPr>
          </a:lstStyle>
          <a:p>
            <a:r>
              <a:rPr lang="en-US"/>
              <a:t>Click to edit Master title style</a:t>
            </a:r>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73151" y="3022600"/>
            <a:ext cx="3547533" cy="2838449"/>
          </a:xfrm>
        </p:spPr>
        <p:txBody>
          <a:bodyPr>
            <a:normAutofit/>
          </a:bodyPr>
          <a:lstStyle>
            <a:lvl1pPr marL="0" indent="0">
              <a:buNone/>
              <a:defRPr sz="2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B7F6C47-B260-4BB6-8230-7D14D5CDE026}" type="datetimeFigureOut">
              <a:rPr lang="en-US" smtClean="0"/>
              <a:t>12/2/2025</a:t>
            </a:fld>
            <a:endParaRPr lang="en-US"/>
          </a:p>
        </p:txBody>
      </p:sp>
      <p:sp>
        <p:nvSpPr>
          <p:cNvPr id="6" name="Footer Placeholder 5"/>
          <p:cNvSpPr>
            <a:spLocks noGrp="1"/>
          </p:cNvSpPr>
          <p:nvPr>
            <p:ph type="ftr" sz="quarter" idx="11"/>
          </p:nvPr>
        </p:nvSpPr>
        <p:spPr/>
        <p:txBody>
          <a:bodyPr/>
          <a:lstStyle/>
          <a:p>
            <a:r>
              <a:rPr lang="en-ZA"/>
              <a:t>Add a footer </a:t>
            </a:r>
            <a:endParaRPr lang="en-US"/>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a:p>
        </p:txBody>
      </p:sp>
    </p:spTree>
    <p:extLst>
      <p:ext uri="{BB962C8B-B14F-4D97-AF65-F5344CB8AC3E}">
        <p14:creationId xmlns:p14="http://schemas.microsoft.com/office/powerpoint/2010/main" val="3105611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ltGray">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ctr" anchorCtr="0"/>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nchorCtr="0">
            <a:normAutofit/>
          </a:bodyPr>
          <a:lstStyle>
            <a:lvl1pPr marL="0" indent="0" algn="l">
              <a:buFontTx/>
              <a:buNone/>
              <a:defRPr sz="2800"/>
            </a:lvl1pPr>
          </a:lstStyle>
          <a:p>
            <a:pPr lvl="0"/>
            <a:r>
              <a:rPr lang="en-US"/>
              <a:t>Edit Master text styles</a:t>
            </a:r>
          </a:p>
        </p:txBody>
      </p:sp>
      <p:sp>
        <p:nvSpPr>
          <p:cNvPr id="4" name="Date Placeholder 3"/>
          <p:cNvSpPr>
            <a:spLocks noGrp="1"/>
          </p:cNvSpPr>
          <p:nvPr>
            <p:ph type="dt" sz="half" idx="10"/>
          </p:nvPr>
        </p:nvSpPr>
        <p:spPr/>
        <p:txBody>
          <a:bodyPr/>
          <a:lstStyle/>
          <a:p>
            <a:fld id="{FB7F6C47-B260-4BB6-8230-7D14D5CDE026}" type="datetimeFigureOut">
              <a:rPr lang="en-US" smtClean="0"/>
              <a:t>12/2/2025</a:t>
            </a:fld>
            <a:endParaRPr lang="en-US"/>
          </a:p>
        </p:txBody>
      </p:sp>
      <p:sp>
        <p:nvSpPr>
          <p:cNvPr id="5" name="Footer Placeholder 4"/>
          <p:cNvSpPr>
            <a:spLocks noGrp="1"/>
          </p:cNvSpPr>
          <p:nvPr>
            <p:ph type="ftr" sz="quarter" idx="11"/>
          </p:nvPr>
        </p:nvSpPr>
        <p:spPr/>
        <p:txBody>
          <a:bodyPr/>
          <a:lstStyle/>
          <a:p>
            <a:r>
              <a:rPr lang="en-ZA"/>
              <a:t>Add a footer </a:t>
            </a:r>
            <a:endParaRPr lang="en-US"/>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a:p>
        </p:txBody>
      </p:sp>
    </p:spTree>
    <p:extLst>
      <p:ext uri="{BB962C8B-B14F-4D97-AF65-F5344CB8AC3E}">
        <p14:creationId xmlns:p14="http://schemas.microsoft.com/office/powerpoint/2010/main" val="4140964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ltGray">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nchor="ctr" anchorCtr="0"/>
          <a:lstStyle>
            <a:lvl1pPr algn="l">
              <a:defRPr sz="4000" b="0"/>
            </a:lvl1pPr>
          </a:lstStyle>
          <a:p>
            <a:r>
              <a:rPr lang="en-US"/>
              <a:t>Click to edit Master title style</a:t>
            </a:r>
          </a:p>
        </p:txBody>
      </p:sp>
      <p:sp>
        <p:nvSpPr>
          <p:cNvPr id="6" name="Text Placeholder 5"/>
          <p:cNvSpPr>
            <a:spLocks noGrp="1"/>
          </p:cNvSpPr>
          <p:nvPr>
            <p:ph type="body" sz="quarter" idx="16"/>
          </p:nvPr>
        </p:nvSpPr>
        <p:spPr>
          <a:xfrm>
            <a:off x="6156000" y="2286000"/>
            <a:ext cx="4880300" cy="2295525"/>
          </a:xfrm>
        </p:spPr>
        <p:txBody>
          <a:bodyPr anchor="ctr" anchorCtr="0">
            <a:normAutofit/>
          </a:bodyPr>
          <a:lstStyle>
            <a:lvl1pPr marL="0" indent="0" algn="ctr">
              <a:buFontTx/>
              <a:buNone/>
              <a:defRPr sz="2800"/>
            </a:lvl1pPr>
          </a:lstStyle>
          <a:p>
            <a:pPr lvl="0"/>
            <a:r>
              <a:rPr lang="en-US"/>
              <a:t>Edit Master text styles</a:t>
            </a:r>
          </a:p>
        </p:txBody>
      </p:sp>
      <p:sp>
        <p:nvSpPr>
          <p:cNvPr id="2" name="Date Placeholder 1"/>
          <p:cNvSpPr>
            <a:spLocks noGrp="1"/>
          </p:cNvSpPr>
          <p:nvPr>
            <p:ph type="dt" sz="half" idx="10"/>
          </p:nvPr>
        </p:nvSpPr>
        <p:spPr/>
        <p:txBody>
          <a:bodyPr/>
          <a:lstStyle/>
          <a:p>
            <a:fld id="{FB7F6C47-B260-4BB6-8230-7D14D5CDE026}" type="datetimeFigureOut">
              <a:rPr lang="en-US" smtClean="0"/>
              <a:t>12/2/2025</a:t>
            </a:fld>
            <a:endParaRPr lang="en-US"/>
          </a:p>
        </p:txBody>
      </p:sp>
      <p:sp>
        <p:nvSpPr>
          <p:cNvPr id="3" name="Footer Placeholder 2"/>
          <p:cNvSpPr>
            <a:spLocks noGrp="1"/>
          </p:cNvSpPr>
          <p:nvPr>
            <p:ph type="ftr" sz="quarter" idx="11"/>
          </p:nvPr>
        </p:nvSpPr>
        <p:spPr/>
        <p:txBody>
          <a:bodyPr/>
          <a:lstStyle/>
          <a:p>
            <a:r>
              <a:rPr lang="en-ZA"/>
              <a:t>Add a footer </a:t>
            </a:r>
            <a:endParaRPr lang="en-US"/>
          </a:p>
        </p:txBody>
      </p:sp>
      <p:sp>
        <p:nvSpPr>
          <p:cNvPr id="4" name="Slide Number Placeholder 3"/>
          <p:cNvSpPr>
            <a:spLocks noGrp="1"/>
          </p:cNvSpPr>
          <p:nvPr>
            <p:ph type="sldNum" sz="quarter" idx="12"/>
          </p:nvPr>
        </p:nvSpPr>
        <p:spPr/>
        <p:txBody>
          <a:bodyPr/>
          <a:lstStyle/>
          <a:p>
            <a:fld id="{A4942799-31AF-4FF8-9D79-C1A3E01FB207}" type="slidenum">
              <a:rPr lang="en-US" smtClean="0"/>
              <a:t>‹#›</a:t>
            </a:fld>
            <a:endParaRPr lang="en-US"/>
          </a:p>
        </p:txBody>
      </p:sp>
    </p:spTree>
    <p:extLst>
      <p:ext uri="{BB962C8B-B14F-4D97-AF65-F5344CB8AC3E}">
        <p14:creationId xmlns:p14="http://schemas.microsoft.com/office/powerpoint/2010/main" val="316846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ltGray">
          <a:xfrm>
            <a:off x="7669651" y="0"/>
            <a:ext cx="4522349" cy="5861051"/>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ffectLst>
            <a:innerShdw blurRad="63500" dist="50800" dir="81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3754460" cy="5134798"/>
          </a:xfrm>
        </p:spPr>
        <p:txBody>
          <a:bodyPr vert="horz" anchor="ctr" anchorCtr="1"/>
          <a:lstStyle>
            <a:lvl1pPr algn="l">
              <a:defRPr b="0"/>
            </a:lvl1pPr>
          </a:lstStyle>
          <a:p>
            <a:r>
              <a:rPr lang="en-US"/>
              <a:t>Click to edit Master title style</a:t>
            </a:r>
          </a:p>
        </p:txBody>
      </p:sp>
      <p:sp>
        <p:nvSpPr>
          <p:cNvPr id="3" name="Vertical Text Placeholder 2"/>
          <p:cNvSpPr>
            <a:spLocks noGrp="1"/>
          </p:cNvSpPr>
          <p:nvPr>
            <p:ph type="body" orient="vert" idx="1"/>
          </p:nvPr>
        </p:nvSpPr>
        <p:spPr>
          <a:xfrm>
            <a:off x="810001" y="446089"/>
            <a:ext cx="6611540" cy="5414962"/>
          </a:xfrm>
        </p:spPr>
        <p:txBody>
          <a:bodyPr vert="horz" anchor="ctr" anchorCtr="1"/>
          <a:lstStyle>
            <a:lvl1pPr algn="ctr">
              <a:defRPr/>
            </a:lvl1pPr>
            <a:lvl2pPr algn="ctr">
              <a:defRPr/>
            </a:lvl2pPr>
            <a:lvl3pPr algn="ctr">
              <a:defRPr/>
            </a:lvl3pPr>
            <a:lvl4pPr algn="ctr">
              <a:defRPr/>
            </a:lvl4pPr>
            <a:lvl5pPr algn="ct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7F6C47-B260-4BB6-8230-7D14D5CDE026}" type="datetimeFigureOut">
              <a:rPr lang="en-US" smtClean="0"/>
              <a:t>12/2/2025</a:t>
            </a:fld>
            <a:endParaRPr lang="en-US"/>
          </a:p>
        </p:txBody>
      </p:sp>
      <p:sp>
        <p:nvSpPr>
          <p:cNvPr id="5" name="Footer Placeholder 4"/>
          <p:cNvSpPr>
            <a:spLocks noGrp="1"/>
          </p:cNvSpPr>
          <p:nvPr>
            <p:ph type="ftr" sz="quarter" idx="11"/>
          </p:nvPr>
        </p:nvSpPr>
        <p:spPr/>
        <p:txBody>
          <a:bodyPr/>
          <a:lstStyle/>
          <a:p>
            <a:r>
              <a:rPr lang="en-ZA"/>
              <a:t>Add a footer </a:t>
            </a:r>
            <a:endParaRPr lang="en-US"/>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a:p>
        </p:txBody>
      </p:sp>
    </p:spTree>
    <p:extLst>
      <p:ext uri="{BB962C8B-B14F-4D97-AF65-F5344CB8AC3E}">
        <p14:creationId xmlns:p14="http://schemas.microsoft.com/office/powerpoint/2010/main" val="1183694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p>
        </p:txBody>
      </p:sp>
      <p:sp>
        <p:nvSpPr>
          <p:cNvPr id="4" name="Content Placeholder 3"/>
          <p:cNvSpPr>
            <a:spLocks noGrp="1"/>
          </p:cNvSpPr>
          <p:nvPr>
            <p:ph sz="half" idx="2"/>
          </p:nvPr>
        </p:nvSpPr>
        <p:spPr>
          <a:xfrm>
            <a:off x="6187415" y="2222287"/>
            <a:ext cx="5194583" cy="3638764"/>
          </a:xfrm>
          <a:noFill/>
          <a:ln w="25400">
            <a:gradFill>
              <a:gsLst>
                <a:gs pos="50000">
                  <a:schemeClr val="bg2"/>
                </a:gs>
                <a:gs pos="0">
                  <a:schemeClr val="bg2"/>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B7F6C47-B260-4BB6-8230-7D14D5CDE026}" type="datetimeFigureOut">
              <a:rPr lang="en-US" smtClean="0"/>
              <a:t>12/2/2025</a:t>
            </a:fld>
            <a:endParaRPr lang="en-US"/>
          </a:p>
        </p:txBody>
      </p:sp>
      <p:sp>
        <p:nvSpPr>
          <p:cNvPr id="6" name="Footer Placeholder 5"/>
          <p:cNvSpPr>
            <a:spLocks noGrp="1"/>
          </p:cNvSpPr>
          <p:nvPr>
            <p:ph type="ftr" sz="quarter" idx="11"/>
          </p:nvPr>
        </p:nvSpPr>
        <p:spPr/>
        <p:txBody>
          <a:bodyPr/>
          <a:lstStyle/>
          <a:p>
            <a:r>
              <a:rPr lang="en-ZA"/>
              <a:t>Add a footer </a:t>
            </a:r>
            <a:endParaRPr lang="en-US"/>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a:p>
        </p:txBody>
      </p:sp>
      <p:sp>
        <p:nvSpPr>
          <p:cNvPr id="9" name="Content Placeholder 2">
            <a:extLst>
              <a:ext uri="{FF2B5EF4-FFF2-40B4-BE49-F238E27FC236}">
                <a16:creationId xmlns:a16="http://schemas.microsoft.com/office/drawing/2014/main" id="{2A4059F8-A688-4FFE-AA79-3B6D811FA987}"/>
              </a:ext>
            </a:extLst>
          </p:cNvPr>
          <p:cNvSpPr>
            <a:spLocks noGrp="1"/>
          </p:cNvSpPr>
          <p:nvPr>
            <p:ph sz="half" idx="1"/>
          </p:nvPr>
        </p:nvSpPr>
        <p:spPr>
          <a:xfrm>
            <a:off x="838200" y="2222287"/>
            <a:ext cx="5181600" cy="36387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4910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Content Only ">
    <p:spTree>
      <p:nvGrpSpPr>
        <p:cNvPr id="1" name=""/>
        <p:cNvGrpSpPr/>
        <p:nvPr/>
      </p:nvGrpSpPr>
      <p:grpSpPr>
        <a:xfrm>
          <a:off x="0" y="0"/>
          <a:ext cx="0" cy="0"/>
          <a:chOff x="0" y="0"/>
          <a:chExt cx="0" cy="0"/>
        </a:xfrm>
      </p:grpSpPr>
      <p:sp>
        <p:nvSpPr>
          <p:cNvPr id="10" name="Freeform 7"/>
          <p:cNvSpPr/>
          <p:nvPr/>
        </p:nvSpPr>
        <p:spPr bwMode="ltGray">
          <a:xfrm>
            <a:off x="0" y="1"/>
            <a:ext cx="12192000" cy="6251330"/>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a:effectLst>
            <a:innerShdw blurRad="63500" dist="50800" dir="5400000">
              <a:prstClr val="black">
                <a:alpha val="50000"/>
              </a:prstClr>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4" y="451513"/>
            <a:ext cx="11288972" cy="5149187"/>
          </a:xfrm>
        </p:spPr>
        <p:txBody>
          <a:bodyPr anchor="ctr" anchorCtr="0"/>
          <a:lstStyle>
            <a:lvl1pPr algn="ctr">
              <a:defRPr sz="4800" b="0" cap="none"/>
            </a:lvl1pPr>
          </a:lstStyle>
          <a:p>
            <a:r>
              <a:rPr lang="en-US"/>
              <a:t>Click to edit Master title style</a:t>
            </a:r>
          </a:p>
        </p:txBody>
      </p:sp>
      <p:sp>
        <p:nvSpPr>
          <p:cNvPr id="4" name="Date Placeholder 3"/>
          <p:cNvSpPr>
            <a:spLocks noGrp="1"/>
          </p:cNvSpPr>
          <p:nvPr>
            <p:ph type="dt" sz="half" idx="10"/>
          </p:nvPr>
        </p:nvSpPr>
        <p:spPr/>
        <p:txBody>
          <a:bodyPr/>
          <a:lstStyle/>
          <a:p>
            <a:fld id="{FB7F6C47-B260-4BB6-8230-7D14D5CDE026}" type="datetimeFigureOut">
              <a:rPr lang="en-US" smtClean="0"/>
              <a:t>12/2/2025</a:t>
            </a:fld>
            <a:endParaRPr lang="en-US"/>
          </a:p>
        </p:txBody>
      </p:sp>
      <p:sp>
        <p:nvSpPr>
          <p:cNvPr id="5" name="Footer Placeholder 4"/>
          <p:cNvSpPr>
            <a:spLocks noGrp="1"/>
          </p:cNvSpPr>
          <p:nvPr>
            <p:ph type="ftr" sz="quarter" idx="11"/>
          </p:nvPr>
        </p:nvSpPr>
        <p:spPr/>
        <p:txBody>
          <a:bodyPr/>
          <a:lstStyle/>
          <a:p>
            <a:r>
              <a:rPr lang="en-ZA"/>
              <a:t>Add a footer </a:t>
            </a:r>
            <a:endParaRPr lang="en-US"/>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a:p>
        </p:txBody>
      </p:sp>
    </p:spTree>
    <p:extLst>
      <p:ext uri="{BB962C8B-B14F-4D97-AF65-F5344CB8AC3E}">
        <p14:creationId xmlns:p14="http://schemas.microsoft.com/office/powerpoint/2010/main" val="297319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Freeform 6"/>
          <p:cNvSpPr/>
          <p:nvPr/>
        </p:nvSpPr>
        <p:spPr bwMode="ltGray">
          <a:xfrm flipH="1">
            <a:off x="12699" y="0"/>
            <a:ext cx="6004585" cy="2041975"/>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81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4" y="375313"/>
            <a:ext cx="5114017" cy="1139895"/>
          </a:xfrm>
        </p:spPr>
        <p:txBody>
          <a:bodyPr/>
          <a:lstStyle>
            <a:lvl1pPr algn="l">
              <a:defRPr b="0"/>
            </a:lvl1pPr>
          </a:lstStyle>
          <a:p>
            <a:r>
              <a:rPr lang="en-US"/>
              <a:t>Click to edit Master title style</a:t>
            </a:r>
          </a:p>
        </p:txBody>
      </p:sp>
      <p:sp>
        <p:nvSpPr>
          <p:cNvPr id="3" name="Content Placeholder 2"/>
          <p:cNvSpPr>
            <a:spLocks noGrp="1"/>
          </p:cNvSpPr>
          <p:nvPr>
            <p:ph sz="half" idx="1"/>
          </p:nvPr>
        </p:nvSpPr>
        <p:spPr>
          <a:xfrm>
            <a:off x="451514" y="2222287"/>
            <a:ext cx="5553071" cy="3638763"/>
          </a:xfrm>
          <a:ln w="25400">
            <a:gradFill>
              <a:gsLst>
                <a:gs pos="0">
                  <a:schemeClr val="bg2"/>
                </a:gs>
                <a:gs pos="50000">
                  <a:srgbClr val="4A3030"/>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B7F6C47-B260-4BB6-8230-7D14D5CDE026}" type="datetimeFigureOut">
              <a:rPr lang="en-US" smtClean="0"/>
              <a:t>12/2/2025</a:t>
            </a:fld>
            <a:endParaRPr lang="en-US"/>
          </a:p>
        </p:txBody>
      </p:sp>
      <p:sp>
        <p:nvSpPr>
          <p:cNvPr id="6" name="Footer Placeholder 5"/>
          <p:cNvSpPr>
            <a:spLocks noGrp="1"/>
          </p:cNvSpPr>
          <p:nvPr>
            <p:ph type="ftr" sz="quarter" idx="11"/>
          </p:nvPr>
        </p:nvSpPr>
        <p:spPr/>
        <p:txBody>
          <a:bodyPr/>
          <a:lstStyle/>
          <a:p>
            <a:r>
              <a:rPr lang="en-ZA"/>
              <a:t>Add a footer </a:t>
            </a:r>
            <a:endParaRPr lang="en-US"/>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a:p>
        </p:txBody>
      </p:sp>
      <p:sp>
        <p:nvSpPr>
          <p:cNvPr id="9" name="Content Placeholder 9">
            <a:extLst>
              <a:ext uri="{FF2B5EF4-FFF2-40B4-BE49-F238E27FC236}">
                <a16:creationId xmlns:a16="http://schemas.microsoft.com/office/drawing/2014/main" id="{C95D556F-51D2-4EF4-B60F-D319BF232882}"/>
              </a:ext>
            </a:extLst>
          </p:cNvPr>
          <p:cNvSpPr>
            <a:spLocks noGrp="1"/>
          </p:cNvSpPr>
          <p:nvPr>
            <p:ph sz="quarter" idx="13"/>
          </p:nvPr>
        </p:nvSpPr>
        <p:spPr>
          <a:xfrm>
            <a:off x="6456099" y="375312"/>
            <a:ext cx="5186363" cy="5485737"/>
          </a:xfrm>
        </p:spPr>
        <p:txBody>
          <a:bodyPr anchor="t" anchorCtr="0">
            <a:normAutofit/>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4642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8" name="Freeform 6"/>
          <p:cNvSpPr/>
          <p:nvPr/>
        </p:nvSpPr>
        <p:spPr bwMode="ltGray">
          <a:xfrm flipH="1">
            <a:off x="6187414" y="0"/>
            <a:ext cx="6004583" cy="2041975"/>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27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632696" y="359551"/>
            <a:ext cx="5114017" cy="1139895"/>
          </a:xfrm>
        </p:spPr>
        <p:txBody>
          <a:bodyPr/>
          <a:lstStyle>
            <a:lvl1pPr algn="l">
              <a:defRPr b="0"/>
            </a:lvl1pPr>
          </a:lstStyle>
          <a:p>
            <a:r>
              <a:rPr lang="en-US"/>
              <a:t>Click to edit Master title style</a:t>
            </a:r>
          </a:p>
        </p:txBody>
      </p:sp>
      <p:sp>
        <p:nvSpPr>
          <p:cNvPr id="3" name="Content Placeholder 2"/>
          <p:cNvSpPr>
            <a:spLocks noGrp="1"/>
          </p:cNvSpPr>
          <p:nvPr>
            <p:ph sz="half" idx="1" hasCustomPrompt="1"/>
          </p:nvPr>
        </p:nvSpPr>
        <p:spPr>
          <a:xfrm>
            <a:off x="451514" y="451513"/>
            <a:ext cx="5553071" cy="5409537"/>
          </a:xfrm>
        </p:spPr>
        <p:txBody>
          <a:bodyPr anchor="t" anchorCtr="0">
            <a:normAutofit/>
          </a:bodyPr>
          <a:lstStyle>
            <a:lvl1pPr>
              <a:defRPr sz="2800"/>
            </a:lvl1pPr>
            <a:lvl2pPr>
              <a:defRPr sz="2800"/>
            </a:lvl2pPr>
            <a:lvl3pPr>
              <a:defRPr sz="2800"/>
            </a:lvl3pPr>
            <a:lvl4pPr>
              <a:defRPr sz="2800"/>
            </a:lvl4pPr>
            <a:lvl5pPr>
              <a:defRPr sz="2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4563" y="2222287"/>
            <a:ext cx="5553071" cy="3638764"/>
          </a:xfrm>
          <a:ln>
            <a:gradFill>
              <a:gsLst>
                <a:gs pos="0">
                  <a:schemeClr val="bg2"/>
                </a:gs>
                <a:gs pos="50000">
                  <a:schemeClr val="bg2"/>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B7F6C47-B260-4BB6-8230-7D14D5CDE026}" type="datetimeFigureOut">
              <a:rPr lang="en-US" smtClean="0"/>
              <a:t>12/2/2025</a:t>
            </a:fld>
            <a:endParaRPr lang="en-US"/>
          </a:p>
        </p:txBody>
      </p:sp>
      <p:sp>
        <p:nvSpPr>
          <p:cNvPr id="6" name="Footer Placeholder 5"/>
          <p:cNvSpPr>
            <a:spLocks noGrp="1"/>
          </p:cNvSpPr>
          <p:nvPr>
            <p:ph type="ftr" sz="quarter" idx="11"/>
          </p:nvPr>
        </p:nvSpPr>
        <p:spPr/>
        <p:txBody>
          <a:bodyPr/>
          <a:lstStyle/>
          <a:p>
            <a:r>
              <a:rPr lang="en-ZA"/>
              <a:t>Add a footer </a:t>
            </a:r>
            <a:endParaRPr lang="en-US"/>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a:p>
        </p:txBody>
      </p:sp>
    </p:spTree>
    <p:extLst>
      <p:ext uri="{BB962C8B-B14F-4D97-AF65-F5344CB8AC3E}">
        <p14:creationId xmlns:p14="http://schemas.microsoft.com/office/powerpoint/2010/main" val="3687031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2B99B50-4971-48A5-8202-4CC55C7F97A2}"/>
              </a:ext>
            </a:extLst>
          </p:cNvPr>
          <p:cNvSpPr>
            <a:spLocks noGrp="1"/>
          </p:cNvSpPr>
          <p:nvPr>
            <p:ph type="pic" idx="1"/>
          </p:nvPr>
        </p:nvSpPr>
        <p:spPr>
          <a:xfrm>
            <a:off x="6096000" y="0"/>
            <a:ext cx="6096000" cy="6857999"/>
          </a:xfrm>
          <a:custGeom>
            <a:avLst/>
            <a:gdLst>
              <a:gd name="connsiteX0" fmla="*/ 404916 w 6526400"/>
              <a:gd name="connsiteY0" fmla="*/ 0 h 6857999"/>
              <a:gd name="connsiteX1" fmla="*/ 1425163 w 6526400"/>
              <a:gd name="connsiteY1" fmla="*/ 0 h 6857999"/>
              <a:gd name="connsiteX2" fmla="*/ 2955534 w 6526400"/>
              <a:gd name="connsiteY2" fmla="*/ 0 h 6857999"/>
              <a:gd name="connsiteX3" fmla="*/ 6526400 w 6526400"/>
              <a:gd name="connsiteY3" fmla="*/ 0 h 6857999"/>
              <a:gd name="connsiteX4" fmla="*/ 6526400 w 6526400"/>
              <a:gd name="connsiteY4" fmla="*/ 6857999 h 6857999"/>
              <a:gd name="connsiteX5" fmla="*/ 404916 w 6526400"/>
              <a:gd name="connsiteY5" fmla="*/ 6857999 h 6857999"/>
              <a:gd name="connsiteX6" fmla="*/ 377830 w 6526400"/>
              <a:gd name="connsiteY6" fmla="*/ 2463800 h 6857999"/>
              <a:gd name="connsiteX7" fmla="*/ 0 w 6526400"/>
              <a:gd name="connsiteY7" fmla="*/ 2203407 h 6857999"/>
              <a:gd name="connsiteX8" fmla="*/ 391373 w 6526400"/>
              <a:gd name="connsiteY8" fmla="*/ 1854200 h 6857999"/>
              <a:gd name="connsiteX9" fmla="*/ 404916 w 6526400"/>
              <a:gd name="connsiteY9"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6400" h="6857999">
                <a:moveTo>
                  <a:pt x="404916" y="0"/>
                </a:moveTo>
                <a:lnTo>
                  <a:pt x="1425163" y="0"/>
                </a:lnTo>
                <a:lnTo>
                  <a:pt x="2955534" y="0"/>
                </a:lnTo>
                <a:lnTo>
                  <a:pt x="6526400" y="0"/>
                </a:lnTo>
                <a:lnTo>
                  <a:pt x="6526400" y="6857999"/>
                </a:lnTo>
                <a:lnTo>
                  <a:pt x="404916" y="6857999"/>
                </a:lnTo>
                <a:lnTo>
                  <a:pt x="377830" y="2463800"/>
                </a:lnTo>
                <a:lnTo>
                  <a:pt x="0" y="2203407"/>
                </a:lnTo>
                <a:lnTo>
                  <a:pt x="391373" y="1854200"/>
                </a:lnTo>
                <a:cubicBezTo>
                  <a:pt x="395887" y="1282700"/>
                  <a:pt x="400402" y="571500"/>
                  <a:pt x="404916" y="0"/>
                </a:cubicBezTo>
                <a:close/>
              </a:path>
            </a:pathLst>
          </a:custGeom>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wrap="square">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590396" y="311813"/>
            <a:ext cx="5334448" cy="1453488"/>
          </a:xfrm>
          <a:effectLst/>
        </p:spPr>
        <p:txBody>
          <a:bodyPr anchor="b">
            <a:normAutofit/>
          </a:bodyPr>
          <a:lstStyle>
            <a:lvl1pPr algn="l">
              <a:defRPr sz="4000" b="0">
                <a:ln>
                  <a:noFill/>
                </a:ln>
                <a:solidFill>
                  <a:schemeClr val="tx1"/>
                </a:solidFill>
                <a:effectLst/>
              </a:defRPr>
            </a:lvl1pPr>
          </a:lstStyle>
          <a:p>
            <a:r>
              <a:rPr lang="en-US"/>
              <a:t>Click to edit Master title style</a:t>
            </a:r>
          </a:p>
        </p:txBody>
      </p:sp>
      <p:sp>
        <p:nvSpPr>
          <p:cNvPr id="5" name="Date Placeholder 4"/>
          <p:cNvSpPr>
            <a:spLocks noGrp="1"/>
          </p:cNvSpPr>
          <p:nvPr>
            <p:ph type="dt" sz="half" idx="10"/>
          </p:nvPr>
        </p:nvSpPr>
        <p:spPr>
          <a:xfrm>
            <a:off x="3885810" y="6041362"/>
            <a:ext cx="976879" cy="365125"/>
          </a:xfrm>
        </p:spPr>
        <p:txBody>
          <a:bodyPr/>
          <a:lstStyle/>
          <a:p>
            <a:fld id="{FB7F6C47-B260-4BB6-8230-7D14D5CDE026}" type="datetimeFigureOut">
              <a:rPr lang="en-US" smtClean="0"/>
              <a:t>12/2/2025</a:t>
            </a:fld>
            <a:endParaRPr lang="en-US"/>
          </a:p>
        </p:txBody>
      </p:sp>
      <p:sp>
        <p:nvSpPr>
          <p:cNvPr id="6" name="Footer Placeholder 5"/>
          <p:cNvSpPr>
            <a:spLocks noGrp="1"/>
          </p:cNvSpPr>
          <p:nvPr>
            <p:ph type="ftr" sz="quarter" idx="11"/>
          </p:nvPr>
        </p:nvSpPr>
        <p:spPr>
          <a:xfrm>
            <a:off x="590396" y="6041362"/>
            <a:ext cx="3295413" cy="365125"/>
          </a:xfrm>
        </p:spPr>
        <p:txBody>
          <a:bodyPr/>
          <a:lstStyle/>
          <a:p>
            <a:r>
              <a:rPr lang="en-ZA"/>
              <a:t>Add a footer </a:t>
            </a:r>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A4942799-31AF-4FF8-9D79-C1A3E01FB207}" type="slidenum">
              <a:rPr lang="en-US" smtClean="0"/>
              <a:t>‹#›</a:t>
            </a:fld>
            <a:endParaRPr lang="en-US"/>
          </a:p>
        </p:txBody>
      </p:sp>
      <p:sp>
        <p:nvSpPr>
          <p:cNvPr id="12" name="Text Placeholder 3">
            <a:extLst>
              <a:ext uri="{FF2B5EF4-FFF2-40B4-BE49-F238E27FC236}">
                <a16:creationId xmlns:a16="http://schemas.microsoft.com/office/drawing/2014/main" id="{EB4FB892-38DF-40F9-B034-BC1E61FC6BF0}"/>
              </a:ext>
            </a:extLst>
          </p:cNvPr>
          <p:cNvSpPr>
            <a:spLocks noGrp="1"/>
          </p:cNvSpPr>
          <p:nvPr>
            <p:ph type="body" sz="half" idx="2"/>
          </p:nvPr>
        </p:nvSpPr>
        <p:spPr>
          <a:xfrm>
            <a:off x="590396" y="2057400"/>
            <a:ext cx="5334448" cy="3811588"/>
          </a:xfrm>
        </p:spPr>
        <p:txBody>
          <a:bodyPr anchor="t">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197305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8"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p>
        </p:txBody>
      </p:sp>
      <p:sp>
        <p:nvSpPr>
          <p:cNvPr id="4" name="Content Placeholder 3"/>
          <p:cNvSpPr>
            <a:spLocks noGrp="1"/>
          </p:cNvSpPr>
          <p:nvPr>
            <p:ph sz="half" idx="2" hasCustomPrompt="1"/>
          </p:nvPr>
        </p:nvSpPr>
        <p:spPr>
          <a:xfrm>
            <a:off x="810001" y="2222287"/>
            <a:ext cx="10571998" cy="3638764"/>
          </a:xfrm>
        </p:spPr>
        <p:txBody>
          <a:bodyPr>
            <a:normAutofit/>
          </a:bodyPr>
          <a:lstStyle>
            <a:lvl1pPr>
              <a:defRPr sz="2800"/>
            </a:lvl1pPr>
            <a:lvl2pPr>
              <a:defRPr sz="2800"/>
            </a:lvl2pPr>
            <a:lvl3pPr>
              <a:defRPr sz="2800"/>
            </a:lvl3pPr>
            <a:lvl4pPr>
              <a:defRPr sz="2800"/>
            </a:lvl4pPr>
            <a:lvl5pPr>
              <a:defRPr sz="2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B7F6C47-B260-4BB6-8230-7D14D5CDE026}" type="datetimeFigureOut">
              <a:rPr lang="en-US" smtClean="0"/>
              <a:t>12/2/2025</a:t>
            </a:fld>
            <a:endParaRPr lang="en-US"/>
          </a:p>
        </p:txBody>
      </p:sp>
      <p:sp>
        <p:nvSpPr>
          <p:cNvPr id="6" name="Footer Placeholder 5"/>
          <p:cNvSpPr>
            <a:spLocks noGrp="1"/>
          </p:cNvSpPr>
          <p:nvPr>
            <p:ph type="ftr" sz="quarter" idx="11"/>
          </p:nvPr>
        </p:nvSpPr>
        <p:spPr/>
        <p:txBody>
          <a:bodyPr/>
          <a:lstStyle/>
          <a:p>
            <a:r>
              <a:rPr lang="en-ZA"/>
              <a:t>Add a footer </a:t>
            </a:r>
            <a:endParaRPr lang="en-US"/>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a:p>
        </p:txBody>
      </p:sp>
    </p:spTree>
    <p:extLst>
      <p:ext uri="{BB962C8B-B14F-4D97-AF65-F5344CB8AC3E}">
        <p14:creationId xmlns:p14="http://schemas.microsoft.com/office/powerpoint/2010/main" val="1337688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489884"/>
            <a:ext cx="10561418" cy="1426004"/>
          </a:xfrm>
        </p:spPr>
        <p:txBody>
          <a:bodyPr anchor="ctr" anchorCtr="0">
            <a:normAutofit/>
          </a:bodyPr>
          <a:lstStyle>
            <a:lvl1pPr algn="ctr">
              <a:defRPr sz="4000" b="0">
                <a:ln>
                  <a:noFill/>
                </a:ln>
                <a:solidFill>
                  <a:schemeClr val="tx1"/>
                </a:solidFill>
                <a:latin typeface="+mj-lt"/>
              </a:defRPr>
            </a:lvl1pPr>
          </a:lstStyle>
          <a:p>
            <a:r>
              <a:rPr lang="en-US"/>
              <a:t>Click to edit Master title style</a:t>
            </a:r>
          </a:p>
        </p:txBody>
      </p:sp>
      <p:sp>
        <p:nvSpPr>
          <p:cNvPr id="5" name="Date Placeholder 4"/>
          <p:cNvSpPr>
            <a:spLocks noGrp="1"/>
          </p:cNvSpPr>
          <p:nvPr>
            <p:ph type="dt" sz="half" idx="10"/>
          </p:nvPr>
        </p:nvSpPr>
        <p:spPr/>
        <p:txBody>
          <a:bodyPr/>
          <a:lstStyle/>
          <a:p>
            <a:fld id="{FB7F6C47-B260-4BB6-8230-7D14D5CDE026}" type="datetimeFigureOut">
              <a:rPr lang="en-US" smtClean="0"/>
              <a:t>12/2/2025</a:t>
            </a:fld>
            <a:endParaRPr lang="en-US"/>
          </a:p>
        </p:txBody>
      </p:sp>
      <p:sp>
        <p:nvSpPr>
          <p:cNvPr id="6" name="Footer Placeholder 5"/>
          <p:cNvSpPr>
            <a:spLocks noGrp="1"/>
          </p:cNvSpPr>
          <p:nvPr>
            <p:ph type="ftr" sz="quarter" idx="11"/>
          </p:nvPr>
        </p:nvSpPr>
        <p:spPr/>
        <p:txBody>
          <a:bodyPr/>
          <a:lstStyle/>
          <a:p>
            <a:r>
              <a:rPr lang="en-ZA"/>
              <a:t>Add a footer </a:t>
            </a:r>
            <a:endParaRPr lang="en-US"/>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a:p>
        </p:txBody>
      </p:sp>
      <p:sp>
        <p:nvSpPr>
          <p:cNvPr id="9" name="Content Placeholder 8">
            <a:extLst>
              <a:ext uri="{FF2B5EF4-FFF2-40B4-BE49-F238E27FC236}">
                <a16:creationId xmlns:a16="http://schemas.microsoft.com/office/drawing/2014/main" id="{EC1FEB3F-0898-4AE0-B8C4-970BF80A3766}"/>
              </a:ext>
            </a:extLst>
          </p:cNvPr>
          <p:cNvSpPr>
            <a:spLocks noGrp="1"/>
          </p:cNvSpPr>
          <p:nvPr>
            <p:ph sz="quarter" idx="14"/>
          </p:nvPr>
        </p:nvSpPr>
        <p:spPr bwMode="ltGray">
          <a:xfrm>
            <a:off x="-5291" y="-57584"/>
            <a:ext cx="12192000" cy="4851400"/>
          </a:xfrm>
          <a:custGeom>
            <a:avLst/>
            <a:gdLst>
              <a:gd name="connsiteX0" fmla="*/ 0 w 10561638"/>
              <a:gd name="connsiteY0" fmla="*/ 0 h 3937000"/>
              <a:gd name="connsiteX1" fmla="*/ 1760273 w 10561638"/>
              <a:gd name="connsiteY1" fmla="*/ 0 h 3937000"/>
              <a:gd name="connsiteX2" fmla="*/ 1760273 w 10561638"/>
              <a:gd name="connsiteY2" fmla="*/ 0 h 3937000"/>
              <a:gd name="connsiteX3" fmla="*/ 4400683 w 10561638"/>
              <a:gd name="connsiteY3" fmla="*/ 0 h 3937000"/>
              <a:gd name="connsiteX4" fmla="*/ 10561638 w 10561638"/>
              <a:gd name="connsiteY4" fmla="*/ 0 h 3937000"/>
              <a:gd name="connsiteX5" fmla="*/ 10561638 w 10561638"/>
              <a:gd name="connsiteY5" fmla="*/ 2296583 h 3937000"/>
              <a:gd name="connsiteX6" fmla="*/ 10561638 w 10561638"/>
              <a:gd name="connsiteY6" fmla="*/ 2296583 h 3937000"/>
              <a:gd name="connsiteX7" fmla="*/ 10561638 w 10561638"/>
              <a:gd name="connsiteY7" fmla="*/ 3280833 h 3937000"/>
              <a:gd name="connsiteX8" fmla="*/ 10561638 w 10561638"/>
              <a:gd name="connsiteY8" fmla="*/ 3937000 h 3937000"/>
              <a:gd name="connsiteX9" fmla="*/ 4400683 w 10561638"/>
              <a:gd name="connsiteY9" fmla="*/ 3937000 h 3937000"/>
              <a:gd name="connsiteX10" fmla="*/ 2077263 w 10561638"/>
              <a:gd name="connsiteY10" fmla="*/ 4251330 h 3937000"/>
              <a:gd name="connsiteX11" fmla="*/ 1760273 w 10561638"/>
              <a:gd name="connsiteY11" fmla="*/ 3937000 h 3937000"/>
              <a:gd name="connsiteX12" fmla="*/ 0 w 10561638"/>
              <a:gd name="connsiteY12" fmla="*/ 3937000 h 3937000"/>
              <a:gd name="connsiteX13" fmla="*/ 0 w 10561638"/>
              <a:gd name="connsiteY13" fmla="*/ 3280833 h 3937000"/>
              <a:gd name="connsiteX14" fmla="*/ 0 w 10561638"/>
              <a:gd name="connsiteY14" fmla="*/ 2296583 h 3937000"/>
              <a:gd name="connsiteX15" fmla="*/ 0 w 10561638"/>
              <a:gd name="connsiteY15" fmla="*/ 2296583 h 3937000"/>
              <a:gd name="connsiteX16" fmla="*/ 0 w 10561638"/>
              <a:gd name="connsiteY16" fmla="*/ 0 h 393700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482983 w 10561638"/>
              <a:gd name="connsiteY9" fmla="*/ 39751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878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624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243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1638" h="4251330">
                <a:moveTo>
                  <a:pt x="0" y="0"/>
                </a:moveTo>
                <a:lnTo>
                  <a:pt x="1760273" y="0"/>
                </a:lnTo>
                <a:lnTo>
                  <a:pt x="1760273" y="0"/>
                </a:lnTo>
                <a:lnTo>
                  <a:pt x="4400683" y="0"/>
                </a:lnTo>
                <a:lnTo>
                  <a:pt x="10561638" y="0"/>
                </a:lnTo>
                <a:lnTo>
                  <a:pt x="10561638" y="2296583"/>
                </a:lnTo>
                <a:lnTo>
                  <a:pt x="10561638" y="2296583"/>
                </a:lnTo>
                <a:lnTo>
                  <a:pt x="10561638" y="3280833"/>
                </a:lnTo>
                <a:lnTo>
                  <a:pt x="10561638" y="3937000"/>
                </a:lnTo>
                <a:lnTo>
                  <a:pt x="2343283" y="3924300"/>
                </a:lnTo>
                <a:lnTo>
                  <a:pt x="2077263" y="4251330"/>
                </a:lnTo>
                <a:lnTo>
                  <a:pt x="1760273" y="3937000"/>
                </a:lnTo>
                <a:lnTo>
                  <a:pt x="0" y="3937000"/>
                </a:lnTo>
                <a:lnTo>
                  <a:pt x="0" y="3280833"/>
                </a:lnTo>
                <a:lnTo>
                  <a:pt x="0" y="2296583"/>
                </a:lnTo>
                <a:lnTo>
                  <a:pt x="0" y="2296583"/>
                </a:lnTo>
                <a:lnTo>
                  <a:pt x="0" y="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effectLst>
            <a:innerShdw blurRad="63500" dist="50800" dir="5400000">
              <a:prstClr val="black">
                <a:alpha val="50000"/>
              </a:prstClr>
            </a:innerShdw>
          </a:effectLst>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111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nchor="ctr" anchorCtr="0"/>
          <a:lstStyle>
            <a:lvl1pPr>
              <a:defRPr b="0"/>
            </a:lvl1pPr>
          </a:lstStyle>
          <a:p>
            <a:r>
              <a:rPr lang="en-US"/>
              <a:t>Click to edit Master title style</a:t>
            </a:r>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7F6C47-B260-4BB6-8230-7D14D5CDE026}" type="datetimeFigureOut">
              <a:rPr lang="en-US" smtClean="0"/>
              <a:t>12/2/2025</a:t>
            </a:fld>
            <a:endParaRPr lang="en-US"/>
          </a:p>
        </p:txBody>
      </p:sp>
      <p:sp>
        <p:nvSpPr>
          <p:cNvPr id="5" name="Footer Placeholder 4"/>
          <p:cNvSpPr>
            <a:spLocks noGrp="1"/>
          </p:cNvSpPr>
          <p:nvPr>
            <p:ph type="ftr" sz="quarter" idx="11"/>
          </p:nvPr>
        </p:nvSpPr>
        <p:spPr/>
        <p:txBody>
          <a:bodyPr/>
          <a:lstStyle/>
          <a:p>
            <a:r>
              <a:rPr lang="en-ZA"/>
              <a:t>Add a footer </a:t>
            </a:r>
            <a:endParaRPr lang="en-US"/>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a:p>
        </p:txBody>
      </p:sp>
    </p:spTree>
    <p:extLst>
      <p:ext uri="{BB962C8B-B14F-4D97-AF65-F5344CB8AC3E}">
        <p14:creationId xmlns:p14="http://schemas.microsoft.com/office/powerpoint/2010/main" val="4240281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p:spPr>
        <p:txBody>
          <a:bodyPr vert="horz" lIns="91440" tIns="45720" rIns="91440" bIns="45720" rtlCol="0" anchor="ctr" anchorCtr="0">
            <a:noAutofit/>
          </a:bodyPr>
          <a:lstStyle/>
          <a:p>
            <a:r>
              <a:rPr lang="en-US"/>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r>
              <a:rPr lang="en-ZA"/>
              <a:t>Add a footer</a:t>
            </a:r>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B7F6C47-B260-4BB6-8230-7D14D5CDE026}" type="datetimeFigureOut">
              <a:rPr lang="en-US" smtClean="0"/>
              <a:t>12/2/2025</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4942799-31AF-4FF8-9D79-C1A3E01FB207}" type="slidenum">
              <a:rPr lang="en-US" smtClean="0"/>
              <a:t>‹#›</a:t>
            </a:fld>
            <a:endParaRPr lang="en-US"/>
          </a:p>
        </p:txBody>
      </p:sp>
    </p:spTree>
    <p:extLst>
      <p:ext uri="{BB962C8B-B14F-4D97-AF65-F5344CB8AC3E}">
        <p14:creationId xmlns:p14="http://schemas.microsoft.com/office/powerpoint/2010/main" val="3689481523"/>
      </p:ext>
    </p:extLst>
  </p:cSld>
  <p:clrMap bg1="lt1" tx1="dk1" bg2="lt2" tx2="dk2" accent1="accent1" accent2="accent2" accent3="accent3" accent4="accent4" accent5="accent5" accent6="accent6" hlink="hlink" folHlink="folHlink"/>
  <p:sldLayoutIdLst>
    <p:sldLayoutId id="2147483673" r:id="rId1"/>
    <p:sldLayoutId id="2147483676" r:id="rId2"/>
    <p:sldLayoutId id="2147483687" r:id="rId3"/>
    <p:sldLayoutId id="2147483688" r:id="rId4"/>
    <p:sldLayoutId id="2147483689" r:id="rId5"/>
    <p:sldLayoutId id="2147483681" r:id="rId6"/>
    <p:sldLayoutId id="2147483690" r:id="rId7"/>
    <p:sldLayoutId id="2147483682" r:id="rId8"/>
    <p:sldLayoutId id="2147483674" r:id="rId9"/>
    <p:sldLayoutId id="2147483675" r:id="rId10"/>
    <p:sldLayoutId id="2147483677" r:id="rId11"/>
    <p:sldLayoutId id="2147483678" r:id="rId12"/>
    <p:sldLayoutId id="2147483679" r:id="rId13"/>
    <p:sldLayoutId id="2147483680" r:id="rId14"/>
    <p:sldLayoutId id="2147483683" r:id="rId15"/>
    <p:sldLayoutId id="2147483684" r:id="rId16"/>
    <p:sldLayoutId id="2147483686" r:id="rId17"/>
  </p:sldLayoutIdLst>
  <p:txStyles>
    <p:titleStyle>
      <a:lvl1pPr algn="l" defTabSz="457200" rtl="0" eaLnBrk="1" latinLnBrk="0" hangingPunct="1">
        <a:spcBef>
          <a:spcPct val="0"/>
        </a:spcBef>
        <a:buNone/>
        <a:defRPr sz="4000" b="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SzPct val="80000"/>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SzPct val="80000"/>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SzPct val="80000"/>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opescunmarius@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edwardlib.org/" TargetMode="External"/><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hyperlink" Target="https://www.pymc.io/welcome.html" TargetMode="External"/><Relationship Id="rId1" Type="http://schemas.openxmlformats.org/officeDocument/2006/relationships/slideLayout" Target="../slideLayouts/slideLayout9.xml"/><Relationship Id="rId6" Type="http://schemas.openxmlformats.org/officeDocument/2006/relationships/image" Target="../media/image31.png"/><Relationship Id="rId11" Type="http://schemas.openxmlformats.org/officeDocument/2006/relationships/image" Target="../media/image36.jpeg"/><Relationship Id="rId5" Type="http://schemas.openxmlformats.org/officeDocument/2006/relationships/hyperlink" Target="https://pyro.ai/" TargetMode="External"/><Relationship Id="rId10" Type="http://schemas.openxmlformats.org/officeDocument/2006/relationships/image" Target="../media/image35.svg"/><Relationship Id="rId4" Type="http://schemas.openxmlformats.org/officeDocument/2006/relationships/hyperlink" Target="https://www.tensorflow.org/probability" TargetMode="External"/><Relationship Id="rId9"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hyperlink" Target="https://arxiv.org/abs/1809.10756" TargetMode="Externa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2.png"/><Relationship Id="rId1" Type="http://schemas.openxmlformats.org/officeDocument/2006/relationships/slideLayout" Target="../slideLayouts/slideLayout9.xml"/><Relationship Id="rId5" Type="http://schemas.openxmlformats.org/officeDocument/2006/relationships/image" Target="../media/image4.jpeg"/><Relationship Id="rId4" Type="http://schemas.openxmlformats.org/officeDocument/2006/relationships/image" Target="../media/image3.jpeg"/></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9.xml"/><Relationship Id="rId5" Type="http://schemas.openxmlformats.org/officeDocument/2006/relationships/image" Target="../media/image4.jpe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BBD2A-60FD-4D0C-8344-28D7E6E38BA0}"/>
              </a:ext>
            </a:extLst>
          </p:cNvPr>
          <p:cNvSpPr>
            <a:spLocks noGrp="1"/>
          </p:cNvSpPr>
          <p:nvPr>
            <p:ph type="ctrTitle"/>
          </p:nvPr>
        </p:nvSpPr>
        <p:spPr/>
        <p:txBody>
          <a:bodyPr/>
          <a:lstStyle/>
          <a:p>
            <a:r>
              <a:rPr lang="en-US"/>
              <a:t>Probabilistic Programming</a:t>
            </a:r>
          </a:p>
        </p:txBody>
      </p:sp>
      <p:sp>
        <p:nvSpPr>
          <p:cNvPr id="3" name="Subtitle 2">
            <a:extLst>
              <a:ext uri="{FF2B5EF4-FFF2-40B4-BE49-F238E27FC236}">
                <a16:creationId xmlns:a16="http://schemas.microsoft.com/office/drawing/2014/main" id="{805F24E6-2AE8-4FD8-B92D-FE2CE716A235}"/>
              </a:ext>
            </a:extLst>
          </p:cNvPr>
          <p:cNvSpPr>
            <a:spLocks noGrp="1"/>
          </p:cNvSpPr>
          <p:nvPr>
            <p:ph type="subTitle" idx="1"/>
          </p:nvPr>
        </p:nvSpPr>
        <p:spPr>
          <a:xfrm>
            <a:off x="810001" y="5280846"/>
            <a:ext cx="10572000" cy="1398249"/>
          </a:xfrm>
        </p:spPr>
        <p:txBody>
          <a:bodyPr/>
          <a:lstStyle/>
          <a:p>
            <a:r>
              <a:rPr lang="en-US"/>
              <a:t>Marius Popescu</a:t>
            </a:r>
          </a:p>
          <a:p>
            <a:r>
              <a:rPr lang="en-US" sz="1800">
                <a:hlinkClick r:id="rId3"/>
              </a:rPr>
              <a:t>popescunmarius@gmail.com</a:t>
            </a:r>
            <a:endParaRPr lang="en-US" sz="1800"/>
          </a:p>
          <a:p>
            <a:r>
              <a:rPr lang="en-US"/>
              <a:t>2025 - 2026</a:t>
            </a:r>
          </a:p>
          <a:p>
            <a:endParaRPr lang="en-US"/>
          </a:p>
        </p:txBody>
      </p:sp>
    </p:spTree>
    <p:extLst>
      <p:ext uri="{BB962C8B-B14F-4D97-AF65-F5344CB8AC3E}">
        <p14:creationId xmlns:p14="http://schemas.microsoft.com/office/powerpoint/2010/main" val="2093881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E0D1B-175F-4B38-B1A4-83F65F7247D1}"/>
              </a:ext>
            </a:extLst>
          </p:cNvPr>
          <p:cNvSpPr>
            <a:spLocks noGrp="1"/>
          </p:cNvSpPr>
          <p:nvPr>
            <p:ph type="title"/>
          </p:nvPr>
        </p:nvSpPr>
        <p:spPr/>
        <p:txBody>
          <a:bodyPr/>
          <a:lstStyle/>
          <a:p>
            <a:r>
              <a:rPr lang="en-US"/>
              <a:t>Bayesian Modeling: The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D5A400-5A9B-4714-A482-50DF792C6F22}"/>
                  </a:ext>
                </a:extLst>
              </p:cNvPr>
              <p:cNvSpPr>
                <a:spLocks noGrp="1"/>
              </p:cNvSpPr>
              <p:nvPr>
                <p:ph idx="1"/>
              </p:nvPr>
            </p:nvSpPr>
            <p:spPr>
              <a:xfrm>
                <a:off x="818712" y="2222287"/>
                <a:ext cx="10554574" cy="4188525"/>
              </a:xfrm>
            </p:spPr>
            <p:txBody>
              <a:bodyPr>
                <a:normAutofit/>
              </a:bodyPr>
              <a:lstStyle/>
              <a:p>
                <a:pPr marL="0" indent="0">
                  <a:buNone/>
                </a:pPr>
                <a:r>
                  <a:rPr lang="en-US" b="1"/>
                  <a:t>Bayesian framework</a:t>
                </a:r>
                <a:r>
                  <a:rPr lang="en-US"/>
                  <a:t>: encode uncertainty about</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𝜃</m:t>
                    </m:r>
                    <m:r>
                      <a:rPr lang="en-US" b="0" i="0" smtClean="0">
                        <a:latin typeface="Cambria Math" panose="02040503050406030204" pitchFamily="18" charset="0"/>
                        <a:ea typeface="Cambria Math" panose="02040503050406030204" pitchFamily="18" charset="0"/>
                      </a:rPr>
                      <m:t> </m:t>
                    </m:r>
                  </m:oMath>
                </a14:m>
                <a:r>
                  <a:rPr lang="en-US"/>
                  <a:t>in a </a:t>
                </a:r>
                <a:r>
                  <a:rPr lang="en-US" i="1"/>
                  <a:t>prior</a:t>
                </a:r>
                <a:r>
                  <a:rPr lang="en-US"/>
                  <a:t>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a14:m>
                <a:r>
                  <a:rPr lang="en-US"/>
                  <a:t> and apply Bayesian inference to find </a:t>
                </a:r>
                <a:r>
                  <a:rPr lang="en-US" i="1"/>
                  <a:t>the posterior</a:t>
                </a:r>
                <a:r>
                  <a:rPr lang="en-US"/>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e>
                          <m:r>
                            <a:rPr lang="en-US" b="0" i="1" smtClean="0">
                              <a:latin typeface="Cambria Math" panose="02040503050406030204" pitchFamily="18" charset="0"/>
                              <a:ea typeface="Cambria Math" panose="02040503050406030204" pitchFamily="18" charset="0"/>
                            </a:rPr>
                            <m:t>𝑋</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e>
                                <m:e>
                                  <m:r>
                                    <a:rPr lang="en-US" b="0" i="1" smtClean="0">
                                      <a:latin typeface="Cambria Math" panose="02040503050406030204" pitchFamily="18" charset="0"/>
                                      <a:ea typeface="Cambria Math" panose="02040503050406030204" pitchFamily="18" charset="0"/>
                                    </a:rPr>
                                    <m:t>𝜃</m:t>
                                  </m:r>
                                </m:e>
                              </m:d>
                            </m:e>
                          </m:nary>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num>
                        <m:den>
                          <m:nary>
                            <m:naryPr>
                              <m:limLoc m:val="undOvr"/>
                              <m:subHide m:val="on"/>
                              <m:supHide m:val="on"/>
                              <m:ctrlPr>
                                <a:rPr lang="en-US" b="0" i="1" smtClean="0">
                                  <a:latin typeface="Cambria Math" panose="02040503050406030204" pitchFamily="18" charset="0"/>
                                  <a:ea typeface="Cambria Math" panose="02040503050406030204" pitchFamily="18" charset="0"/>
                                </a:rPr>
                              </m:ctrlPr>
                            </m:naryPr>
                            <m:sub/>
                            <m:sup/>
                            <m:e>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e>
                                      <m:r>
                                        <a:rPr lang="en-US" i="1">
                                          <a:latin typeface="Cambria Math" panose="02040503050406030204" pitchFamily="18" charset="0"/>
                                          <a:ea typeface="Cambria Math" panose="02040503050406030204" pitchFamily="18" charset="0"/>
                                        </a:rPr>
                                        <m:t>𝜃</m:t>
                                      </m:r>
                                    </m:e>
                                  </m:d>
                                </m:e>
                              </m:nary>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𝜃</m:t>
                              </m:r>
                            </m:e>
                          </m:nary>
                        </m:den>
                      </m:f>
                    </m:oMath>
                  </m:oMathPara>
                </a14:m>
                <a:endParaRPr lang="en-US"/>
              </a:p>
              <a:p>
                <a:pPr marL="0" indent="0">
                  <a:buNone/>
                </a:pPr>
                <a:endParaRPr lang="en-US"/>
              </a:p>
            </p:txBody>
          </p:sp>
        </mc:Choice>
        <mc:Fallback xmlns="">
          <p:sp>
            <p:nvSpPr>
              <p:cNvPr id="3" name="Content Placeholder 2">
                <a:extLst>
                  <a:ext uri="{FF2B5EF4-FFF2-40B4-BE49-F238E27FC236}">
                    <a16:creationId xmlns:a16="http://schemas.microsoft.com/office/drawing/2014/main" id="{61D5A400-5A9B-4714-A482-50DF792C6F22}"/>
                  </a:ext>
                </a:extLst>
              </p:cNvPr>
              <p:cNvSpPr>
                <a:spLocks noGrp="1" noRot="1" noChangeAspect="1" noMove="1" noResize="1" noEditPoints="1" noAdjustHandles="1" noChangeArrowheads="1" noChangeShapeType="1" noTextEdit="1"/>
              </p:cNvSpPr>
              <p:nvPr>
                <p:ph idx="1"/>
              </p:nvPr>
            </p:nvSpPr>
            <p:spPr>
              <a:xfrm>
                <a:off x="818712" y="2222287"/>
                <a:ext cx="10554574" cy="4188525"/>
              </a:xfrm>
              <a:blipFill>
                <a:blip r:embed="rId2"/>
                <a:stretch>
                  <a:fillRect l="-462"/>
                </a:stretch>
              </a:blipFill>
            </p:spPr>
            <p:txBody>
              <a:bodyPr/>
              <a:lstStyle/>
              <a:p>
                <a:r>
                  <a:rPr lang="en-US">
                    <a:noFill/>
                  </a:rPr>
                  <a:t> </a:t>
                </a:r>
              </a:p>
            </p:txBody>
          </p:sp>
        </mc:Fallback>
      </mc:AlternateContent>
      <p:sp>
        <p:nvSpPr>
          <p:cNvPr id="4" name="Rectangle: Rounded Corners 3">
            <a:extLst>
              <a:ext uri="{FF2B5EF4-FFF2-40B4-BE49-F238E27FC236}">
                <a16:creationId xmlns:a16="http://schemas.microsoft.com/office/drawing/2014/main" id="{E710058D-3C5E-452F-804B-DA16A752E173}"/>
              </a:ext>
            </a:extLst>
          </p:cNvPr>
          <p:cNvSpPr/>
          <p:nvPr/>
        </p:nvSpPr>
        <p:spPr>
          <a:xfrm>
            <a:off x="5482117" y="4465778"/>
            <a:ext cx="2283249" cy="3594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croll: Vertical 4">
            <a:extLst>
              <a:ext uri="{FF2B5EF4-FFF2-40B4-BE49-F238E27FC236}">
                <a16:creationId xmlns:a16="http://schemas.microsoft.com/office/drawing/2014/main" id="{9E545DCA-8523-4EC2-B618-A85390C13CFC}"/>
              </a:ext>
            </a:extLst>
          </p:cNvPr>
          <p:cNvSpPr/>
          <p:nvPr/>
        </p:nvSpPr>
        <p:spPr>
          <a:xfrm>
            <a:off x="5174769" y="4996373"/>
            <a:ext cx="2897944" cy="621642"/>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May be intractable</a:t>
            </a:r>
          </a:p>
        </p:txBody>
      </p:sp>
    </p:spTree>
    <p:extLst>
      <p:ext uri="{BB962C8B-B14F-4D97-AF65-F5344CB8AC3E}">
        <p14:creationId xmlns:p14="http://schemas.microsoft.com/office/powerpoint/2010/main" val="234687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812FF1-2B33-4A9F-866A-296FA248BC7C}"/>
              </a:ext>
            </a:extLst>
          </p:cNvPr>
          <p:cNvSpPr>
            <a:spLocks noGrp="1"/>
          </p:cNvSpPr>
          <p:nvPr>
            <p:ph type="title"/>
          </p:nvPr>
        </p:nvSpPr>
        <p:spPr/>
        <p:txBody>
          <a:bodyPr/>
          <a:lstStyle/>
          <a:p>
            <a:r>
              <a:rPr lang="en-US"/>
              <a:t>What is Probabilistic Programming</a:t>
            </a:r>
          </a:p>
        </p:txBody>
      </p:sp>
      <p:sp>
        <p:nvSpPr>
          <p:cNvPr id="5" name="Content Placeholder 4">
            <a:extLst>
              <a:ext uri="{FF2B5EF4-FFF2-40B4-BE49-F238E27FC236}">
                <a16:creationId xmlns:a16="http://schemas.microsoft.com/office/drawing/2014/main" id="{9B790AF8-3527-429B-A0EE-3E0849B1DB86}"/>
              </a:ext>
            </a:extLst>
          </p:cNvPr>
          <p:cNvSpPr>
            <a:spLocks noGrp="1"/>
          </p:cNvSpPr>
          <p:nvPr>
            <p:ph idx="1"/>
          </p:nvPr>
        </p:nvSpPr>
        <p:spPr>
          <a:xfrm>
            <a:off x="818712" y="2222287"/>
            <a:ext cx="10554574" cy="4188525"/>
          </a:xfrm>
        </p:spPr>
        <p:txBody>
          <a:bodyPr/>
          <a:lstStyle/>
          <a:p>
            <a:pPr marL="0" indent="0" algn="just">
              <a:buNone/>
            </a:pPr>
            <a:r>
              <a:rPr lang="en-US" b="1"/>
              <a:t>Probabilistic programming languages are to the </a:t>
            </a:r>
            <a:r>
              <a:rPr lang="en-US" b="1" i="1"/>
              <a:t>Bayesian or probabilistic machine learning</a:t>
            </a:r>
            <a:r>
              <a:rPr lang="en-US" b="1"/>
              <a:t> as automated differentiation tools are to the </a:t>
            </a:r>
            <a:r>
              <a:rPr lang="en-US" b="1" i="1"/>
              <a:t>deep learning</a:t>
            </a:r>
          </a:p>
          <a:p>
            <a:pPr marL="0" indent="0">
              <a:buNone/>
            </a:pPr>
            <a:endParaRPr lang="en-US" i="1"/>
          </a:p>
          <a:p>
            <a:pPr marL="0" indent="0" algn="just">
              <a:buNone/>
            </a:pPr>
            <a:r>
              <a:rPr lang="en-US"/>
              <a:t>The rapid grow of deep learning has been triggered largely by the emergence of programming language tools that automate the tedious and troublesome derivation and calculation of gradients for optimization</a:t>
            </a:r>
          </a:p>
          <a:p>
            <a:pPr marL="0" indent="0" algn="just">
              <a:buNone/>
            </a:pPr>
            <a:endParaRPr lang="en-US"/>
          </a:p>
          <a:p>
            <a:pPr marL="0" indent="0" algn="just">
              <a:buNone/>
            </a:pPr>
            <a:r>
              <a:rPr lang="en-US"/>
              <a:t>Probabilistic programming aims to build and deliver a toolchain that does the same for probabilistic machine learning</a:t>
            </a:r>
          </a:p>
        </p:txBody>
      </p:sp>
    </p:spTree>
    <p:extLst>
      <p:ext uri="{BB962C8B-B14F-4D97-AF65-F5344CB8AC3E}">
        <p14:creationId xmlns:p14="http://schemas.microsoft.com/office/powerpoint/2010/main" val="1789837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D906B-B9BA-4353-9BDA-0FB40A5D91E4}"/>
              </a:ext>
            </a:extLst>
          </p:cNvPr>
          <p:cNvSpPr>
            <a:spLocks noGrp="1"/>
          </p:cNvSpPr>
          <p:nvPr>
            <p:ph type="title"/>
          </p:nvPr>
        </p:nvSpPr>
        <p:spPr/>
        <p:txBody>
          <a:bodyPr/>
          <a:lstStyle/>
          <a:p>
            <a:r>
              <a:rPr lang="en-US"/>
              <a:t>What is Probabilistic Programming</a:t>
            </a:r>
          </a:p>
        </p:txBody>
      </p:sp>
      <p:pic>
        <p:nvPicPr>
          <p:cNvPr id="4" name="Picture 3">
            <a:extLst>
              <a:ext uri="{FF2B5EF4-FFF2-40B4-BE49-F238E27FC236}">
                <a16:creationId xmlns:a16="http://schemas.microsoft.com/office/drawing/2014/main" id="{F146B102-AC2F-4A6F-A8E5-5EAFBC46CBBF}"/>
              </a:ext>
            </a:extLst>
          </p:cNvPr>
          <p:cNvPicPr>
            <a:picLocks noChangeAspect="1"/>
          </p:cNvPicPr>
          <p:nvPr/>
        </p:nvPicPr>
        <p:blipFill>
          <a:blip r:embed="rId2"/>
          <a:stretch>
            <a:fillRect/>
          </a:stretch>
        </p:blipFill>
        <p:spPr>
          <a:xfrm>
            <a:off x="671211" y="2700452"/>
            <a:ext cx="6060601" cy="3440880"/>
          </a:xfrm>
          <a:prstGeom prst="rect">
            <a:avLst/>
          </a:prstGeom>
        </p:spPr>
      </p:pic>
      <p:pic>
        <p:nvPicPr>
          <p:cNvPr id="5" name="Picture 4">
            <a:extLst>
              <a:ext uri="{FF2B5EF4-FFF2-40B4-BE49-F238E27FC236}">
                <a16:creationId xmlns:a16="http://schemas.microsoft.com/office/drawing/2014/main" id="{D1AA8E02-A2E1-4A65-BCC7-EC457214C22D}"/>
              </a:ext>
            </a:extLst>
          </p:cNvPr>
          <p:cNvPicPr>
            <a:picLocks noChangeAspect="1"/>
          </p:cNvPicPr>
          <p:nvPr/>
        </p:nvPicPr>
        <p:blipFill>
          <a:blip r:embed="rId3"/>
          <a:stretch>
            <a:fillRect/>
          </a:stretch>
        </p:blipFill>
        <p:spPr>
          <a:xfrm>
            <a:off x="7142136" y="2842002"/>
            <a:ext cx="3962400" cy="2971800"/>
          </a:xfrm>
          <a:prstGeom prst="rect">
            <a:avLst/>
          </a:prstGeom>
        </p:spPr>
      </p:pic>
    </p:spTree>
    <p:extLst>
      <p:ext uri="{BB962C8B-B14F-4D97-AF65-F5344CB8AC3E}">
        <p14:creationId xmlns:p14="http://schemas.microsoft.com/office/powerpoint/2010/main" val="1085680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954F3-6559-4813-A7EE-057338AD98C8}"/>
              </a:ext>
            </a:extLst>
          </p:cNvPr>
          <p:cNvSpPr>
            <a:spLocks noGrp="1"/>
          </p:cNvSpPr>
          <p:nvPr>
            <p:ph type="title"/>
          </p:nvPr>
        </p:nvSpPr>
        <p:spPr/>
        <p:txBody>
          <a:bodyPr/>
          <a:lstStyle/>
          <a:p>
            <a:r>
              <a:rPr lang="en-US"/>
              <a:t>Some History</a:t>
            </a:r>
          </a:p>
        </p:txBody>
      </p:sp>
      <p:pic>
        <p:nvPicPr>
          <p:cNvPr id="4" name="Picture 3">
            <a:extLst>
              <a:ext uri="{FF2B5EF4-FFF2-40B4-BE49-F238E27FC236}">
                <a16:creationId xmlns:a16="http://schemas.microsoft.com/office/drawing/2014/main" id="{666D78A8-F817-4EC0-970A-97A6A084DD25}"/>
              </a:ext>
            </a:extLst>
          </p:cNvPr>
          <p:cNvPicPr>
            <a:picLocks noChangeAspect="1"/>
          </p:cNvPicPr>
          <p:nvPr/>
        </p:nvPicPr>
        <p:blipFill>
          <a:blip r:embed="rId2"/>
          <a:stretch>
            <a:fillRect/>
          </a:stretch>
        </p:blipFill>
        <p:spPr>
          <a:xfrm>
            <a:off x="1092573" y="2554184"/>
            <a:ext cx="2505673" cy="2121592"/>
          </a:xfrm>
          <a:prstGeom prst="rect">
            <a:avLst/>
          </a:prstGeom>
        </p:spPr>
      </p:pic>
      <p:pic>
        <p:nvPicPr>
          <p:cNvPr id="6" name="Picture 5">
            <a:extLst>
              <a:ext uri="{FF2B5EF4-FFF2-40B4-BE49-F238E27FC236}">
                <a16:creationId xmlns:a16="http://schemas.microsoft.com/office/drawing/2014/main" id="{6A8577E2-F478-41AB-B680-EA3F056A1FD9}"/>
              </a:ext>
            </a:extLst>
          </p:cNvPr>
          <p:cNvPicPr>
            <a:picLocks noChangeAspect="1"/>
          </p:cNvPicPr>
          <p:nvPr/>
        </p:nvPicPr>
        <p:blipFill>
          <a:blip r:embed="rId3"/>
          <a:stretch>
            <a:fillRect/>
          </a:stretch>
        </p:blipFill>
        <p:spPr>
          <a:xfrm>
            <a:off x="6399103" y="2161361"/>
            <a:ext cx="2292295" cy="3139712"/>
          </a:xfrm>
          <a:prstGeom prst="rect">
            <a:avLst/>
          </a:prstGeom>
        </p:spPr>
      </p:pic>
      <p:sp>
        <p:nvSpPr>
          <p:cNvPr id="7" name="TextBox 6">
            <a:extLst>
              <a:ext uri="{FF2B5EF4-FFF2-40B4-BE49-F238E27FC236}">
                <a16:creationId xmlns:a16="http://schemas.microsoft.com/office/drawing/2014/main" id="{B4DCA341-4B55-4E31-82C5-B9949B719831}"/>
              </a:ext>
            </a:extLst>
          </p:cNvPr>
          <p:cNvSpPr txBox="1"/>
          <p:nvPr/>
        </p:nvSpPr>
        <p:spPr>
          <a:xfrm>
            <a:off x="1022830" y="4959457"/>
            <a:ext cx="3554178" cy="1200329"/>
          </a:xfrm>
          <a:prstGeom prst="rect">
            <a:avLst/>
          </a:prstGeom>
          <a:noFill/>
        </p:spPr>
        <p:txBody>
          <a:bodyPr wrap="none" rtlCol="0">
            <a:spAutoFit/>
          </a:bodyPr>
          <a:lstStyle/>
          <a:p>
            <a:r>
              <a:rPr lang="en-US" b="1"/>
              <a:t>Von Neumann, J. (1956)</a:t>
            </a:r>
            <a:r>
              <a:rPr lang="en-US"/>
              <a:t>. </a:t>
            </a:r>
          </a:p>
          <a:p>
            <a:r>
              <a:rPr lang="en-US"/>
              <a:t>Probabilistic logics and the </a:t>
            </a:r>
            <a:br>
              <a:rPr lang="en-US"/>
            </a:br>
            <a:r>
              <a:rPr lang="en-US"/>
              <a:t>synthesis of reliable organisms </a:t>
            </a:r>
            <a:br>
              <a:rPr lang="en-US"/>
            </a:br>
            <a:r>
              <a:rPr lang="en-US"/>
              <a:t>from unreliable components</a:t>
            </a:r>
          </a:p>
        </p:txBody>
      </p:sp>
      <p:sp>
        <p:nvSpPr>
          <p:cNvPr id="8" name="TextBox 7">
            <a:extLst>
              <a:ext uri="{FF2B5EF4-FFF2-40B4-BE49-F238E27FC236}">
                <a16:creationId xmlns:a16="http://schemas.microsoft.com/office/drawing/2014/main" id="{A1880EAF-8E7E-4C5A-8B67-F4FCF3BD7334}"/>
              </a:ext>
            </a:extLst>
          </p:cNvPr>
          <p:cNvSpPr txBox="1"/>
          <p:nvPr/>
        </p:nvSpPr>
        <p:spPr>
          <a:xfrm>
            <a:off x="6295834" y="5559622"/>
            <a:ext cx="5896166" cy="646331"/>
          </a:xfrm>
          <a:prstGeom prst="rect">
            <a:avLst/>
          </a:prstGeom>
          <a:noFill/>
        </p:spPr>
        <p:txBody>
          <a:bodyPr wrap="none" rtlCol="0">
            <a:spAutoFit/>
          </a:bodyPr>
          <a:lstStyle/>
          <a:p>
            <a:r>
              <a:rPr lang="en-US" b="1"/>
              <a:t>Shannon, C. E. (1958)</a:t>
            </a:r>
            <a:r>
              <a:rPr lang="en-US"/>
              <a:t>.</a:t>
            </a:r>
          </a:p>
          <a:p>
            <a:r>
              <a:rPr lang="en-US"/>
              <a:t>Von Neumann’s contributions to automata theory. </a:t>
            </a:r>
          </a:p>
        </p:txBody>
      </p:sp>
    </p:spTree>
    <p:extLst>
      <p:ext uri="{BB962C8B-B14F-4D97-AF65-F5344CB8AC3E}">
        <p14:creationId xmlns:p14="http://schemas.microsoft.com/office/powerpoint/2010/main" val="4100988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F8602-01E0-4CCB-922A-3BF78745070A}"/>
              </a:ext>
            </a:extLst>
          </p:cNvPr>
          <p:cNvSpPr>
            <a:spLocks noGrp="1"/>
          </p:cNvSpPr>
          <p:nvPr>
            <p:ph type="title"/>
          </p:nvPr>
        </p:nvSpPr>
        <p:spPr/>
        <p:txBody>
          <a:bodyPr/>
          <a:lstStyle/>
          <a:p>
            <a:r>
              <a:rPr lang="en-US"/>
              <a:t>Some History</a:t>
            </a:r>
          </a:p>
        </p:txBody>
      </p:sp>
      <p:sp>
        <p:nvSpPr>
          <p:cNvPr id="3" name="Content Placeholder 2">
            <a:extLst>
              <a:ext uri="{FF2B5EF4-FFF2-40B4-BE49-F238E27FC236}">
                <a16:creationId xmlns:a16="http://schemas.microsoft.com/office/drawing/2014/main" id="{8C51EB11-D31B-4FD1-B3FC-BA2F8A04D548}"/>
              </a:ext>
            </a:extLst>
          </p:cNvPr>
          <p:cNvSpPr>
            <a:spLocks noGrp="1"/>
          </p:cNvSpPr>
          <p:nvPr>
            <p:ph idx="1"/>
          </p:nvPr>
        </p:nvSpPr>
        <p:spPr>
          <a:xfrm>
            <a:off x="911702" y="5166966"/>
            <a:ext cx="4249234" cy="1388818"/>
          </a:xfrm>
        </p:spPr>
        <p:txBody>
          <a:bodyPr>
            <a:normAutofit/>
          </a:bodyPr>
          <a:lstStyle/>
          <a:p>
            <a:pPr marL="0" indent="0" algn="just">
              <a:buNone/>
            </a:pPr>
            <a:r>
              <a:rPr lang="en-US" sz="1600" b="1"/>
              <a:t>Pearl, J. (1982)</a:t>
            </a:r>
            <a:r>
              <a:rPr lang="en-US" sz="1600"/>
              <a:t>.</a:t>
            </a:r>
          </a:p>
          <a:p>
            <a:pPr marL="0" indent="0" algn="just">
              <a:buNone/>
            </a:pPr>
            <a:r>
              <a:rPr lang="en-US" sz="1600"/>
              <a:t>“Reverend Bayes on inference engines: A distributed hierarchical approach,” Proceedings, AAAI-82</a:t>
            </a:r>
          </a:p>
        </p:txBody>
      </p:sp>
      <p:pic>
        <p:nvPicPr>
          <p:cNvPr id="4" name="Picture 3">
            <a:extLst>
              <a:ext uri="{FF2B5EF4-FFF2-40B4-BE49-F238E27FC236}">
                <a16:creationId xmlns:a16="http://schemas.microsoft.com/office/drawing/2014/main" id="{51C7EFAB-FEFD-4633-BDF5-1751AE4AC041}"/>
              </a:ext>
            </a:extLst>
          </p:cNvPr>
          <p:cNvPicPr>
            <a:picLocks noChangeAspect="1"/>
          </p:cNvPicPr>
          <p:nvPr/>
        </p:nvPicPr>
        <p:blipFill>
          <a:blip r:embed="rId2"/>
          <a:stretch>
            <a:fillRect/>
          </a:stretch>
        </p:blipFill>
        <p:spPr>
          <a:xfrm>
            <a:off x="1880346" y="2261396"/>
            <a:ext cx="2170677" cy="2835827"/>
          </a:xfrm>
          <a:prstGeom prst="rect">
            <a:avLst/>
          </a:prstGeom>
        </p:spPr>
      </p:pic>
      <p:pic>
        <p:nvPicPr>
          <p:cNvPr id="6" name="Picture 5">
            <a:extLst>
              <a:ext uri="{FF2B5EF4-FFF2-40B4-BE49-F238E27FC236}">
                <a16:creationId xmlns:a16="http://schemas.microsoft.com/office/drawing/2014/main" id="{45B8965E-933C-41D6-8ACB-921BE77B0C53}"/>
              </a:ext>
            </a:extLst>
          </p:cNvPr>
          <p:cNvPicPr>
            <a:picLocks noChangeAspect="1"/>
          </p:cNvPicPr>
          <p:nvPr/>
        </p:nvPicPr>
        <p:blipFill>
          <a:blip r:embed="rId3"/>
          <a:stretch>
            <a:fillRect/>
          </a:stretch>
        </p:blipFill>
        <p:spPr>
          <a:xfrm>
            <a:off x="7352815" y="2027104"/>
            <a:ext cx="2054656" cy="3139862"/>
          </a:xfrm>
          <a:prstGeom prst="rect">
            <a:avLst/>
          </a:prstGeom>
        </p:spPr>
      </p:pic>
      <p:sp>
        <p:nvSpPr>
          <p:cNvPr id="7" name="TextBox 6">
            <a:extLst>
              <a:ext uri="{FF2B5EF4-FFF2-40B4-BE49-F238E27FC236}">
                <a16:creationId xmlns:a16="http://schemas.microsoft.com/office/drawing/2014/main" id="{42C9FAB6-0B0B-4677-BD67-FF2079074A06}"/>
              </a:ext>
            </a:extLst>
          </p:cNvPr>
          <p:cNvSpPr txBox="1"/>
          <p:nvPr/>
        </p:nvSpPr>
        <p:spPr>
          <a:xfrm>
            <a:off x="5354665" y="5253926"/>
            <a:ext cx="6377552" cy="1323439"/>
          </a:xfrm>
          <a:prstGeom prst="rect">
            <a:avLst/>
          </a:prstGeom>
          <a:noFill/>
        </p:spPr>
        <p:txBody>
          <a:bodyPr wrap="square" rtlCol="0">
            <a:spAutoFit/>
          </a:bodyPr>
          <a:lstStyle/>
          <a:p>
            <a:pPr algn="just"/>
            <a:r>
              <a:rPr lang="en-US" sz="1600"/>
              <a:t>The BUGS (</a:t>
            </a:r>
            <a:r>
              <a:rPr lang="en-US" sz="1600" b="1"/>
              <a:t>B</a:t>
            </a:r>
            <a:r>
              <a:rPr lang="en-US" sz="1600"/>
              <a:t>ayesian inference </a:t>
            </a:r>
            <a:r>
              <a:rPr lang="en-US" sz="1600" b="1"/>
              <a:t>U</a:t>
            </a:r>
            <a:r>
              <a:rPr lang="en-US" sz="1600"/>
              <a:t>sing </a:t>
            </a:r>
            <a:r>
              <a:rPr lang="en-US" sz="1600" b="1"/>
              <a:t>G</a:t>
            </a:r>
            <a:r>
              <a:rPr lang="en-US" sz="1600"/>
              <a:t>ibbs </a:t>
            </a:r>
            <a:r>
              <a:rPr lang="en-US" sz="1600" b="1"/>
              <a:t>S</a:t>
            </a:r>
            <a:r>
              <a:rPr lang="en-US" sz="1600"/>
              <a:t>ampling) project is concerned with flexible software for the Bayesian analysis of complex statistical models using Markov chain Monte Carlo (MCMC) methods. The project began in 1989 in the MRC Biostatistics Unit, Cambridge.</a:t>
            </a:r>
          </a:p>
        </p:txBody>
      </p:sp>
    </p:spTree>
    <p:extLst>
      <p:ext uri="{BB962C8B-B14F-4D97-AF65-F5344CB8AC3E}">
        <p14:creationId xmlns:p14="http://schemas.microsoft.com/office/powerpoint/2010/main" val="3455107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932A71-D76B-444E-A198-47641ECB1877}"/>
              </a:ext>
            </a:extLst>
          </p:cNvPr>
          <p:cNvSpPr>
            <a:spLocks noGrp="1"/>
          </p:cNvSpPr>
          <p:nvPr>
            <p:ph type="title"/>
          </p:nvPr>
        </p:nvSpPr>
        <p:spPr/>
        <p:txBody>
          <a:bodyPr/>
          <a:lstStyle/>
          <a:p>
            <a:r>
              <a:rPr lang="en-US"/>
              <a:t>Is it useful? Is it hot?</a:t>
            </a:r>
          </a:p>
        </p:txBody>
      </p:sp>
      <p:sp>
        <p:nvSpPr>
          <p:cNvPr id="6" name="Content Placeholder 5">
            <a:extLst>
              <a:ext uri="{FF2B5EF4-FFF2-40B4-BE49-F238E27FC236}">
                <a16:creationId xmlns:a16="http://schemas.microsoft.com/office/drawing/2014/main" id="{653AD365-13EA-4FEE-9F66-6B08CBBB5EF9}"/>
              </a:ext>
            </a:extLst>
          </p:cNvPr>
          <p:cNvSpPr>
            <a:spLocks noGrp="1"/>
          </p:cNvSpPr>
          <p:nvPr>
            <p:ph sz="quarter" idx="13"/>
          </p:nvPr>
        </p:nvSpPr>
        <p:spPr>
          <a:xfrm>
            <a:off x="140677" y="2588456"/>
            <a:ext cx="5955323" cy="2780224"/>
          </a:xfrm>
        </p:spPr>
        <p:txBody>
          <a:bodyPr/>
          <a:lstStyle/>
          <a:p>
            <a:pPr marL="0" indent="0" algn="ctr">
              <a:buNone/>
            </a:pPr>
            <a:r>
              <a:rPr lang="en-US"/>
              <a:t>Why to study probabilistic programming?</a:t>
            </a:r>
          </a:p>
          <a:p>
            <a:pPr marL="0" indent="0">
              <a:buNone/>
            </a:pPr>
            <a:endParaRPr lang="en-US"/>
          </a:p>
        </p:txBody>
      </p:sp>
      <p:pic>
        <p:nvPicPr>
          <p:cNvPr id="7" name="Picture 6">
            <a:extLst>
              <a:ext uri="{FF2B5EF4-FFF2-40B4-BE49-F238E27FC236}">
                <a16:creationId xmlns:a16="http://schemas.microsoft.com/office/drawing/2014/main" id="{04C0AA85-BC06-468F-8330-A94E64886D85}"/>
              </a:ext>
            </a:extLst>
          </p:cNvPr>
          <p:cNvPicPr>
            <a:picLocks noChangeAspect="1"/>
          </p:cNvPicPr>
          <p:nvPr/>
        </p:nvPicPr>
        <p:blipFill>
          <a:blip r:embed="rId2"/>
          <a:stretch>
            <a:fillRect/>
          </a:stretch>
        </p:blipFill>
        <p:spPr>
          <a:xfrm>
            <a:off x="6282397" y="1828800"/>
            <a:ext cx="5029200" cy="5029200"/>
          </a:xfrm>
          <a:prstGeom prst="rect">
            <a:avLst/>
          </a:prstGeom>
        </p:spPr>
      </p:pic>
    </p:spTree>
    <p:extLst>
      <p:ext uri="{BB962C8B-B14F-4D97-AF65-F5344CB8AC3E}">
        <p14:creationId xmlns:p14="http://schemas.microsoft.com/office/powerpoint/2010/main" val="58045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33819E-5B00-4A19-BDFE-92363BEDFD24}"/>
              </a:ext>
            </a:extLst>
          </p:cNvPr>
          <p:cNvPicPr>
            <a:picLocks noChangeAspect="1"/>
          </p:cNvPicPr>
          <p:nvPr/>
        </p:nvPicPr>
        <p:blipFill>
          <a:blip r:embed="rId2"/>
          <a:stretch>
            <a:fillRect/>
          </a:stretch>
        </p:blipFill>
        <p:spPr>
          <a:xfrm>
            <a:off x="436338" y="0"/>
            <a:ext cx="5231184" cy="6858000"/>
          </a:xfrm>
          <a:prstGeom prst="rect">
            <a:avLst/>
          </a:prstGeom>
        </p:spPr>
      </p:pic>
      <p:sp>
        <p:nvSpPr>
          <p:cNvPr id="5" name="Picture Placeholder 4">
            <a:extLst>
              <a:ext uri="{FF2B5EF4-FFF2-40B4-BE49-F238E27FC236}">
                <a16:creationId xmlns:a16="http://schemas.microsoft.com/office/drawing/2014/main" id="{77BD2727-2416-4610-B68D-9770217B908E}"/>
              </a:ext>
            </a:extLst>
          </p:cNvPr>
          <p:cNvSpPr>
            <a:spLocks noGrp="1"/>
          </p:cNvSpPr>
          <p:nvPr>
            <p:ph type="pic" idx="1"/>
          </p:nvPr>
        </p:nvSpPr>
        <p:spPr/>
        <p:txBody>
          <a:bodyPr/>
          <a:lstStyle/>
          <a:p>
            <a:endParaRPr lang="en-US"/>
          </a:p>
        </p:txBody>
      </p:sp>
    </p:spTree>
    <p:extLst>
      <p:ext uri="{BB962C8B-B14F-4D97-AF65-F5344CB8AC3E}">
        <p14:creationId xmlns:p14="http://schemas.microsoft.com/office/powerpoint/2010/main" val="1753064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28D3E6-9B17-4FF2-9353-8AC9EFF664CD}"/>
              </a:ext>
            </a:extLst>
          </p:cNvPr>
          <p:cNvPicPr>
            <a:picLocks noChangeAspect="1"/>
          </p:cNvPicPr>
          <p:nvPr/>
        </p:nvPicPr>
        <p:blipFill>
          <a:blip r:embed="rId2"/>
          <a:stretch>
            <a:fillRect/>
          </a:stretch>
        </p:blipFill>
        <p:spPr>
          <a:xfrm>
            <a:off x="643467" y="980030"/>
            <a:ext cx="10905066" cy="4897939"/>
          </a:xfrm>
          <a:prstGeom prst="rect">
            <a:avLst/>
          </a:prstGeom>
        </p:spPr>
      </p:pic>
    </p:spTree>
    <p:extLst>
      <p:ext uri="{BB962C8B-B14F-4D97-AF65-F5344CB8AC3E}">
        <p14:creationId xmlns:p14="http://schemas.microsoft.com/office/powerpoint/2010/main" val="629972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BF1C27-328B-4C3C-B57E-E7FD4292246E}"/>
              </a:ext>
            </a:extLst>
          </p:cNvPr>
          <p:cNvPicPr>
            <a:picLocks noChangeAspect="1"/>
          </p:cNvPicPr>
          <p:nvPr/>
        </p:nvPicPr>
        <p:blipFill>
          <a:blip r:embed="rId2"/>
          <a:stretch>
            <a:fillRect/>
          </a:stretch>
        </p:blipFill>
        <p:spPr>
          <a:xfrm>
            <a:off x="643467" y="772787"/>
            <a:ext cx="10905066" cy="5312425"/>
          </a:xfrm>
          <a:prstGeom prst="rect">
            <a:avLst/>
          </a:prstGeom>
        </p:spPr>
      </p:pic>
    </p:spTree>
    <p:extLst>
      <p:ext uri="{BB962C8B-B14F-4D97-AF65-F5344CB8AC3E}">
        <p14:creationId xmlns:p14="http://schemas.microsoft.com/office/powerpoint/2010/main" val="31018574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66C9F0-7A96-42EC-8A04-BE215DC52719}"/>
              </a:ext>
            </a:extLst>
          </p:cNvPr>
          <p:cNvPicPr>
            <a:picLocks noChangeAspect="1"/>
          </p:cNvPicPr>
          <p:nvPr/>
        </p:nvPicPr>
        <p:blipFill>
          <a:blip r:embed="rId2"/>
          <a:stretch>
            <a:fillRect/>
          </a:stretch>
        </p:blipFill>
        <p:spPr>
          <a:xfrm>
            <a:off x="643467" y="708571"/>
            <a:ext cx="10905066" cy="5440857"/>
          </a:xfrm>
          <a:prstGeom prst="rect">
            <a:avLst/>
          </a:prstGeom>
        </p:spPr>
      </p:pic>
      <p:sp>
        <p:nvSpPr>
          <p:cNvPr id="3" name="Rectangle: Rounded Corners 2">
            <a:extLst>
              <a:ext uri="{FF2B5EF4-FFF2-40B4-BE49-F238E27FC236}">
                <a16:creationId xmlns:a16="http://schemas.microsoft.com/office/drawing/2014/main" id="{1217696F-65D6-4B46-8339-B6668DBA0FEA}"/>
              </a:ext>
            </a:extLst>
          </p:cNvPr>
          <p:cNvSpPr/>
          <p:nvPr/>
        </p:nvSpPr>
        <p:spPr>
          <a:xfrm>
            <a:off x="6625525" y="5563892"/>
            <a:ext cx="2200760" cy="2092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26243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1C4BC9-7379-41D0-A763-FB66B3413BBB}"/>
              </a:ext>
            </a:extLst>
          </p:cNvPr>
          <p:cNvSpPr>
            <a:spLocks noGrp="1"/>
          </p:cNvSpPr>
          <p:nvPr>
            <p:ph type="title"/>
          </p:nvPr>
        </p:nvSpPr>
        <p:spPr/>
        <p:txBody>
          <a:bodyPr/>
          <a:lstStyle/>
          <a:p>
            <a:r>
              <a:rPr lang="en-US"/>
              <a:t>Introduction</a:t>
            </a:r>
          </a:p>
        </p:txBody>
      </p:sp>
      <p:sp>
        <p:nvSpPr>
          <p:cNvPr id="6" name="Text Placeholder 5">
            <a:extLst>
              <a:ext uri="{FF2B5EF4-FFF2-40B4-BE49-F238E27FC236}">
                <a16:creationId xmlns:a16="http://schemas.microsoft.com/office/drawing/2014/main" id="{A5F9DD07-02EB-46E0-9189-B73823B14F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8702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6F4ADF-E943-4A78-AA43-CBCD68339994}"/>
              </a:ext>
            </a:extLst>
          </p:cNvPr>
          <p:cNvPicPr>
            <a:picLocks noChangeAspect="1"/>
          </p:cNvPicPr>
          <p:nvPr/>
        </p:nvPicPr>
        <p:blipFill>
          <a:blip r:embed="rId2"/>
          <a:stretch>
            <a:fillRect/>
          </a:stretch>
        </p:blipFill>
        <p:spPr>
          <a:xfrm>
            <a:off x="6207457" y="446088"/>
            <a:ext cx="5181600" cy="6067425"/>
          </a:xfrm>
          <a:prstGeom prst="rect">
            <a:avLst/>
          </a:prstGeom>
        </p:spPr>
      </p:pic>
      <p:sp>
        <p:nvSpPr>
          <p:cNvPr id="18" name="Title 17">
            <a:extLst>
              <a:ext uri="{FF2B5EF4-FFF2-40B4-BE49-F238E27FC236}">
                <a16:creationId xmlns:a16="http://schemas.microsoft.com/office/drawing/2014/main" id="{3C83FB73-B275-44B9-B6CD-34DE12B4366C}"/>
              </a:ext>
            </a:extLst>
          </p:cNvPr>
          <p:cNvSpPr>
            <a:spLocks noGrp="1"/>
          </p:cNvSpPr>
          <p:nvPr>
            <p:ph type="title"/>
          </p:nvPr>
        </p:nvSpPr>
        <p:spPr>
          <a:xfrm>
            <a:off x="1073151" y="446088"/>
            <a:ext cx="3547533" cy="2576512"/>
          </a:xfrm>
        </p:spPr>
        <p:txBody>
          <a:bodyPr/>
          <a:lstStyle/>
          <a:p>
            <a:pPr algn="just"/>
            <a:r>
              <a:rPr lang="en-US" sz="2400"/>
              <a:t>PPAML started in March 2013 and is scheduled to run 46 months, with three phases of activity through 2017</a:t>
            </a:r>
          </a:p>
        </p:txBody>
      </p:sp>
    </p:spTree>
    <p:extLst>
      <p:ext uri="{BB962C8B-B14F-4D97-AF65-F5344CB8AC3E}">
        <p14:creationId xmlns:p14="http://schemas.microsoft.com/office/powerpoint/2010/main" val="1490598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89A031-3A11-F3BB-01AE-8E8D37AB39A9}"/>
              </a:ext>
            </a:extLst>
          </p:cNvPr>
          <p:cNvPicPr>
            <a:picLocks noChangeAspect="1"/>
          </p:cNvPicPr>
          <p:nvPr/>
        </p:nvPicPr>
        <p:blipFill>
          <a:blip r:embed="rId2"/>
          <a:stretch>
            <a:fillRect/>
          </a:stretch>
        </p:blipFill>
        <p:spPr>
          <a:xfrm>
            <a:off x="2197362" y="0"/>
            <a:ext cx="7797276" cy="6858000"/>
          </a:xfrm>
          <a:prstGeom prst="rect">
            <a:avLst/>
          </a:prstGeom>
        </p:spPr>
      </p:pic>
    </p:spTree>
    <p:extLst>
      <p:ext uri="{BB962C8B-B14F-4D97-AF65-F5344CB8AC3E}">
        <p14:creationId xmlns:p14="http://schemas.microsoft.com/office/powerpoint/2010/main" val="758307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045369-A06F-41FA-97FF-DE12A4A0F5C3}"/>
              </a:ext>
            </a:extLst>
          </p:cNvPr>
          <p:cNvSpPr>
            <a:spLocks noGrp="1"/>
          </p:cNvSpPr>
          <p:nvPr>
            <p:ph type="title"/>
          </p:nvPr>
        </p:nvSpPr>
        <p:spPr>
          <a:xfrm>
            <a:off x="1323833" y="2435957"/>
            <a:ext cx="4585648" cy="2007789"/>
          </a:xfrm>
        </p:spPr>
        <p:txBody>
          <a:bodyPr/>
          <a:lstStyle/>
          <a:p>
            <a:r>
              <a:rPr lang="en-US"/>
              <a:t>Relation with Deep learning</a:t>
            </a:r>
          </a:p>
        </p:txBody>
      </p:sp>
      <p:sp>
        <p:nvSpPr>
          <p:cNvPr id="6" name="Text Placeholder 5">
            <a:extLst>
              <a:ext uri="{FF2B5EF4-FFF2-40B4-BE49-F238E27FC236}">
                <a16:creationId xmlns:a16="http://schemas.microsoft.com/office/drawing/2014/main" id="{5357E9BC-AAA9-439A-99C8-332D5174B91D}"/>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562987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DE17E4-2D79-102E-D1D3-7489042B46FC}"/>
              </a:ext>
            </a:extLst>
          </p:cNvPr>
          <p:cNvPicPr>
            <a:picLocks noChangeAspect="1"/>
          </p:cNvPicPr>
          <p:nvPr/>
        </p:nvPicPr>
        <p:blipFill>
          <a:blip r:embed="rId2"/>
          <a:stretch>
            <a:fillRect/>
          </a:stretch>
        </p:blipFill>
        <p:spPr>
          <a:xfrm>
            <a:off x="388519" y="0"/>
            <a:ext cx="11414961" cy="6858000"/>
          </a:xfrm>
          <a:prstGeom prst="rect">
            <a:avLst/>
          </a:prstGeom>
        </p:spPr>
      </p:pic>
    </p:spTree>
    <p:extLst>
      <p:ext uri="{BB962C8B-B14F-4D97-AF65-F5344CB8AC3E}">
        <p14:creationId xmlns:p14="http://schemas.microsoft.com/office/powerpoint/2010/main" val="2389186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5DE5BE-DFC3-1CDD-C937-086996E1CF06}"/>
              </a:ext>
            </a:extLst>
          </p:cNvPr>
          <p:cNvPicPr>
            <a:picLocks noChangeAspect="1"/>
          </p:cNvPicPr>
          <p:nvPr/>
        </p:nvPicPr>
        <p:blipFill>
          <a:blip r:embed="rId2"/>
          <a:stretch>
            <a:fillRect/>
          </a:stretch>
        </p:blipFill>
        <p:spPr>
          <a:xfrm>
            <a:off x="388519" y="0"/>
            <a:ext cx="11414961" cy="6858000"/>
          </a:xfrm>
          <a:prstGeom prst="rect">
            <a:avLst/>
          </a:prstGeom>
        </p:spPr>
      </p:pic>
    </p:spTree>
    <p:extLst>
      <p:ext uri="{BB962C8B-B14F-4D97-AF65-F5344CB8AC3E}">
        <p14:creationId xmlns:p14="http://schemas.microsoft.com/office/powerpoint/2010/main" val="1296159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15DF80-5157-69B7-A528-5815096DE720}"/>
              </a:ext>
            </a:extLst>
          </p:cNvPr>
          <p:cNvPicPr>
            <a:picLocks noChangeAspect="1"/>
          </p:cNvPicPr>
          <p:nvPr/>
        </p:nvPicPr>
        <p:blipFill>
          <a:blip r:embed="rId2"/>
          <a:stretch>
            <a:fillRect/>
          </a:stretch>
        </p:blipFill>
        <p:spPr>
          <a:xfrm>
            <a:off x="388519" y="0"/>
            <a:ext cx="11414961" cy="6858000"/>
          </a:xfrm>
          <a:prstGeom prst="rect">
            <a:avLst/>
          </a:prstGeom>
        </p:spPr>
      </p:pic>
    </p:spTree>
    <p:extLst>
      <p:ext uri="{BB962C8B-B14F-4D97-AF65-F5344CB8AC3E}">
        <p14:creationId xmlns:p14="http://schemas.microsoft.com/office/powerpoint/2010/main" val="1513918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045369-A06F-41FA-97FF-DE12A4A0F5C3}"/>
              </a:ext>
            </a:extLst>
          </p:cNvPr>
          <p:cNvSpPr>
            <a:spLocks noGrp="1"/>
          </p:cNvSpPr>
          <p:nvPr>
            <p:ph type="title"/>
          </p:nvPr>
        </p:nvSpPr>
        <p:spPr>
          <a:xfrm>
            <a:off x="1323833" y="2435957"/>
            <a:ext cx="4585648" cy="2007789"/>
          </a:xfrm>
        </p:spPr>
        <p:txBody>
          <a:bodyPr/>
          <a:lstStyle/>
          <a:p>
            <a:r>
              <a:rPr lang="en-US"/>
              <a:t>Some Accomplishments</a:t>
            </a:r>
          </a:p>
        </p:txBody>
      </p:sp>
      <p:sp>
        <p:nvSpPr>
          <p:cNvPr id="6" name="Text Placeholder 5">
            <a:extLst>
              <a:ext uri="{FF2B5EF4-FFF2-40B4-BE49-F238E27FC236}">
                <a16:creationId xmlns:a16="http://schemas.microsoft.com/office/drawing/2014/main" id="{5357E9BC-AAA9-439A-99C8-332D5174B91D}"/>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873788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3DC2F0-9605-4B1E-9621-42F4A00B363D}"/>
              </a:ext>
            </a:extLst>
          </p:cNvPr>
          <p:cNvSpPr>
            <a:spLocks noGrp="1"/>
          </p:cNvSpPr>
          <p:nvPr>
            <p:ph type="title"/>
          </p:nvPr>
        </p:nvSpPr>
        <p:spPr/>
        <p:txBody>
          <a:bodyPr/>
          <a:lstStyle/>
          <a:p>
            <a:r>
              <a:rPr lang="en-US" sz="2000"/>
              <a:t>Humans and machines were given an image of a novel character (top) and asked to produce new versions.</a:t>
            </a:r>
          </a:p>
        </p:txBody>
      </p:sp>
      <p:pic>
        <p:nvPicPr>
          <p:cNvPr id="7" name="Picture 6">
            <a:extLst>
              <a:ext uri="{FF2B5EF4-FFF2-40B4-BE49-F238E27FC236}">
                <a16:creationId xmlns:a16="http://schemas.microsoft.com/office/drawing/2014/main" id="{907B8F26-7FD4-44DA-8E49-27894342E7C6}"/>
              </a:ext>
            </a:extLst>
          </p:cNvPr>
          <p:cNvPicPr>
            <a:picLocks noChangeAspect="1"/>
          </p:cNvPicPr>
          <p:nvPr/>
        </p:nvPicPr>
        <p:blipFill>
          <a:blip r:embed="rId2"/>
          <a:stretch>
            <a:fillRect/>
          </a:stretch>
        </p:blipFill>
        <p:spPr>
          <a:xfrm>
            <a:off x="145789" y="2109859"/>
            <a:ext cx="6086475" cy="4057650"/>
          </a:xfrm>
          <a:prstGeom prst="rect">
            <a:avLst/>
          </a:prstGeom>
        </p:spPr>
      </p:pic>
      <p:pic>
        <p:nvPicPr>
          <p:cNvPr id="9" name="Picture 8">
            <a:extLst>
              <a:ext uri="{FF2B5EF4-FFF2-40B4-BE49-F238E27FC236}">
                <a16:creationId xmlns:a16="http://schemas.microsoft.com/office/drawing/2014/main" id="{CE55CBB0-D0BB-4EB3-B4D7-FA69D7A22EF9}"/>
              </a:ext>
            </a:extLst>
          </p:cNvPr>
          <p:cNvPicPr>
            <a:picLocks noChangeAspect="1"/>
          </p:cNvPicPr>
          <p:nvPr/>
        </p:nvPicPr>
        <p:blipFill>
          <a:blip r:embed="rId3"/>
          <a:stretch>
            <a:fillRect/>
          </a:stretch>
        </p:blipFill>
        <p:spPr>
          <a:xfrm>
            <a:off x="6350932" y="2109859"/>
            <a:ext cx="5695279" cy="4384493"/>
          </a:xfrm>
          <a:prstGeom prst="rect">
            <a:avLst/>
          </a:prstGeom>
        </p:spPr>
      </p:pic>
      <p:pic>
        <p:nvPicPr>
          <p:cNvPr id="11" name="Picture 10">
            <a:extLst>
              <a:ext uri="{FF2B5EF4-FFF2-40B4-BE49-F238E27FC236}">
                <a16:creationId xmlns:a16="http://schemas.microsoft.com/office/drawing/2014/main" id="{1AF26392-0406-472E-BB02-28F4B87F9E0A}"/>
              </a:ext>
            </a:extLst>
          </p:cNvPr>
          <p:cNvPicPr>
            <a:picLocks noChangeAspect="1"/>
          </p:cNvPicPr>
          <p:nvPr/>
        </p:nvPicPr>
        <p:blipFill>
          <a:blip r:embed="rId4"/>
          <a:stretch>
            <a:fillRect/>
          </a:stretch>
        </p:blipFill>
        <p:spPr>
          <a:xfrm>
            <a:off x="9487613" y="15491"/>
            <a:ext cx="2358646" cy="2999434"/>
          </a:xfrm>
          <a:prstGeom prst="rect">
            <a:avLst/>
          </a:prstGeom>
        </p:spPr>
      </p:pic>
    </p:spTree>
    <p:extLst>
      <p:ext uri="{BB962C8B-B14F-4D97-AF65-F5344CB8AC3E}">
        <p14:creationId xmlns:p14="http://schemas.microsoft.com/office/powerpoint/2010/main" val="755296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B3FD3-AB29-456B-AA13-75966682C7CA}"/>
              </a:ext>
            </a:extLst>
          </p:cNvPr>
          <p:cNvSpPr>
            <a:spLocks noGrp="1"/>
          </p:cNvSpPr>
          <p:nvPr>
            <p:ph type="title"/>
          </p:nvPr>
        </p:nvSpPr>
        <p:spPr>
          <a:xfrm>
            <a:off x="0" y="0"/>
            <a:ext cx="5991367" cy="1719618"/>
          </a:xfrm>
        </p:spPr>
        <p:txBody>
          <a:bodyPr/>
          <a:lstStyle/>
          <a:p>
            <a:r>
              <a:rPr lang="en-US" sz="2000"/>
              <a:t>Common sense and context affect letter form perception: (</a:t>
            </a:r>
            <a:r>
              <a:rPr lang="en-US" sz="2000" err="1"/>
              <a:t>i</a:t>
            </a:r>
            <a:r>
              <a:rPr lang="en-US" sz="2000"/>
              <a:t>) m vs u and n. (ii) the same line segments are interpreted as N or S depending on </a:t>
            </a:r>
            <a:r>
              <a:rPr lang="en-US" sz="2000" err="1"/>
              <a:t>occluder</a:t>
            </a:r>
            <a:r>
              <a:rPr lang="en-US" sz="2000"/>
              <a:t> positions (iii) perception of the shapes aids the recognition .</a:t>
            </a:r>
          </a:p>
        </p:txBody>
      </p:sp>
      <p:pic>
        <p:nvPicPr>
          <p:cNvPr id="5" name="Picture 4">
            <a:extLst>
              <a:ext uri="{FF2B5EF4-FFF2-40B4-BE49-F238E27FC236}">
                <a16:creationId xmlns:a16="http://schemas.microsoft.com/office/drawing/2014/main" id="{1DB8F31D-3F6F-42C0-9D08-50FDE726F295}"/>
              </a:ext>
            </a:extLst>
          </p:cNvPr>
          <p:cNvPicPr>
            <a:picLocks noChangeAspect="1"/>
          </p:cNvPicPr>
          <p:nvPr/>
        </p:nvPicPr>
        <p:blipFill>
          <a:blip r:embed="rId2"/>
          <a:stretch>
            <a:fillRect/>
          </a:stretch>
        </p:blipFill>
        <p:spPr>
          <a:xfrm>
            <a:off x="1102307" y="2153436"/>
            <a:ext cx="3299983" cy="4161563"/>
          </a:xfrm>
          <a:prstGeom prst="rect">
            <a:avLst/>
          </a:prstGeom>
        </p:spPr>
      </p:pic>
      <p:pic>
        <p:nvPicPr>
          <p:cNvPr id="6" name="Picture 5">
            <a:extLst>
              <a:ext uri="{FF2B5EF4-FFF2-40B4-BE49-F238E27FC236}">
                <a16:creationId xmlns:a16="http://schemas.microsoft.com/office/drawing/2014/main" id="{646C4142-7459-4379-8484-7C6481E6F581}"/>
              </a:ext>
            </a:extLst>
          </p:cNvPr>
          <p:cNvPicPr>
            <a:picLocks noChangeAspect="1"/>
          </p:cNvPicPr>
          <p:nvPr/>
        </p:nvPicPr>
        <p:blipFill>
          <a:blip r:embed="rId3"/>
          <a:stretch>
            <a:fillRect/>
          </a:stretch>
        </p:blipFill>
        <p:spPr>
          <a:xfrm>
            <a:off x="4641257" y="2944118"/>
            <a:ext cx="7550743" cy="3370881"/>
          </a:xfrm>
          <a:prstGeom prst="rect">
            <a:avLst/>
          </a:prstGeom>
        </p:spPr>
      </p:pic>
      <p:pic>
        <p:nvPicPr>
          <p:cNvPr id="8" name="Picture 7">
            <a:extLst>
              <a:ext uri="{FF2B5EF4-FFF2-40B4-BE49-F238E27FC236}">
                <a16:creationId xmlns:a16="http://schemas.microsoft.com/office/drawing/2014/main" id="{DC8D27D2-C8FA-4E82-88C1-6A1D3F0B574B}"/>
              </a:ext>
            </a:extLst>
          </p:cNvPr>
          <p:cNvPicPr>
            <a:picLocks noChangeAspect="1"/>
          </p:cNvPicPr>
          <p:nvPr/>
        </p:nvPicPr>
        <p:blipFill>
          <a:blip r:embed="rId4"/>
          <a:stretch>
            <a:fillRect/>
          </a:stretch>
        </p:blipFill>
        <p:spPr>
          <a:xfrm>
            <a:off x="9989168" y="105142"/>
            <a:ext cx="2085204" cy="2651705"/>
          </a:xfrm>
          <a:prstGeom prst="rect">
            <a:avLst/>
          </a:prstGeom>
        </p:spPr>
      </p:pic>
    </p:spTree>
    <p:extLst>
      <p:ext uri="{BB962C8B-B14F-4D97-AF65-F5344CB8AC3E}">
        <p14:creationId xmlns:p14="http://schemas.microsoft.com/office/powerpoint/2010/main" val="1927832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88D257-2195-0F9C-F4D1-BD3614731397}"/>
              </a:ext>
            </a:extLst>
          </p:cNvPr>
          <p:cNvPicPr>
            <a:picLocks noChangeAspect="1"/>
          </p:cNvPicPr>
          <p:nvPr/>
        </p:nvPicPr>
        <p:blipFill>
          <a:blip r:embed="rId2"/>
          <a:stretch>
            <a:fillRect/>
          </a:stretch>
        </p:blipFill>
        <p:spPr>
          <a:xfrm>
            <a:off x="1836614" y="1763090"/>
            <a:ext cx="8298473" cy="5094910"/>
          </a:xfrm>
          <a:prstGeom prst="rect">
            <a:avLst/>
          </a:prstGeom>
        </p:spPr>
      </p:pic>
      <p:pic>
        <p:nvPicPr>
          <p:cNvPr id="8" name="Picture 7">
            <a:extLst>
              <a:ext uri="{FF2B5EF4-FFF2-40B4-BE49-F238E27FC236}">
                <a16:creationId xmlns:a16="http://schemas.microsoft.com/office/drawing/2014/main" id="{9080FC79-1B9C-6E56-2633-0346050269EB}"/>
              </a:ext>
            </a:extLst>
          </p:cNvPr>
          <p:cNvPicPr>
            <a:picLocks noChangeAspect="1"/>
          </p:cNvPicPr>
          <p:nvPr/>
        </p:nvPicPr>
        <p:blipFill>
          <a:blip r:embed="rId3"/>
          <a:srcRect l="2604" t="4314" r="-2477" b="-3952"/>
          <a:stretch>
            <a:fillRect/>
          </a:stretch>
        </p:blipFill>
        <p:spPr>
          <a:xfrm>
            <a:off x="3884245" y="70338"/>
            <a:ext cx="4657563" cy="1620689"/>
          </a:xfrm>
          <a:prstGeom prst="rect">
            <a:avLst/>
          </a:prstGeom>
        </p:spPr>
      </p:pic>
    </p:spTree>
    <p:extLst>
      <p:ext uri="{BB962C8B-B14F-4D97-AF65-F5344CB8AC3E}">
        <p14:creationId xmlns:p14="http://schemas.microsoft.com/office/powerpoint/2010/main" val="3627479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812FF1-2B33-4A9F-866A-296FA248BC7C}"/>
              </a:ext>
            </a:extLst>
          </p:cNvPr>
          <p:cNvSpPr>
            <a:spLocks noGrp="1"/>
          </p:cNvSpPr>
          <p:nvPr>
            <p:ph type="title"/>
          </p:nvPr>
        </p:nvSpPr>
        <p:spPr/>
        <p:txBody>
          <a:bodyPr/>
          <a:lstStyle/>
          <a:p>
            <a:r>
              <a:rPr lang="en-US"/>
              <a:t>What is Probabilistic Programming</a:t>
            </a:r>
          </a:p>
        </p:txBody>
      </p:sp>
      <p:sp>
        <p:nvSpPr>
          <p:cNvPr id="5" name="Content Placeholder 4">
            <a:extLst>
              <a:ext uri="{FF2B5EF4-FFF2-40B4-BE49-F238E27FC236}">
                <a16:creationId xmlns:a16="http://schemas.microsoft.com/office/drawing/2014/main" id="{9B790AF8-3527-429B-A0EE-3E0849B1DB86}"/>
              </a:ext>
            </a:extLst>
          </p:cNvPr>
          <p:cNvSpPr>
            <a:spLocks noGrp="1"/>
          </p:cNvSpPr>
          <p:nvPr>
            <p:ph idx="1"/>
          </p:nvPr>
        </p:nvSpPr>
        <p:spPr>
          <a:xfrm>
            <a:off x="818712" y="2249024"/>
            <a:ext cx="10554574" cy="4635713"/>
          </a:xfrm>
        </p:spPr>
        <p:txBody>
          <a:bodyPr>
            <a:normAutofit/>
          </a:bodyPr>
          <a:lstStyle/>
          <a:p>
            <a:pPr marL="0" indent="0" algn="just">
              <a:buNone/>
            </a:pPr>
            <a:r>
              <a:rPr lang="en-US"/>
              <a:t>Probabilistic programming languages aim to unify general purpose programming with probabilistic modeling; literally, users specify a probabilistic model in its entirety (e.g., by writing code that generates a sample from the joint distribution) and inference follows automatically given the specification</a:t>
            </a:r>
          </a:p>
          <a:p>
            <a:pPr marL="0" indent="0" algn="r">
              <a:buNone/>
            </a:pPr>
            <a:r>
              <a:rPr lang="en-US"/>
              <a:t>http://www.probabilistic-programming.org</a:t>
            </a:r>
          </a:p>
          <a:p>
            <a:pPr marL="0" indent="0">
              <a:buNone/>
            </a:pPr>
            <a:endParaRPr lang="en-US"/>
          </a:p>
          <a:p>
            <a:pPr marL="0" indent="0" algn="just">
              <a:buNone/>
            </a:pPr>
            <a:r>
              <a:rPr lang="en-US"/>
              <a:t>Probabilistic programming is about performing Bayesian inference using the tools of computer science: programming language for model denotation and statistical inference algorithms for computing the conditional distribution of program inputs that could have given rise to the observed program output</a:t>
            </a:r>
          </a:p>
          <a:p>
            <a:pPr marL="0" indent="0" algn="just">
              <a:buNone/>
            </a:pPr>
            <a:endParaRPr lang="en-US"/>
          </a:p>
          <a:p>
            <a:pPr marL="0" indent="0" algn="just">
              <a:buNone/>
            </a:pPr>
            <a:r>
              <a:rPr lang="en-US"/>
              <a:t>A programming paradigm that provides a language based on random variables and</a:t>
            </a:r>
          </a:p>
          <a:p>
            <a:pPr marL="0" indent="0" algn="just">
              <a:buNone/>
            </a:pPr>
            <a:r>
              <a:rPr lang="en-US"/>
              <a:t>stochastic control flow to construct a broad class of probabilistic models</a:t>
            </a:r>
          </a:p>
        </p:txBody>
      </p:sp>
    </p:spTree>
    <p:extLst>
      <p:ext uri="{BB962C8B-B14F-4D97-AF65-F5344CB8AC3E}">
        <p14:creationId xmlns:p14="http://schemas.microsoft.com/office/powerpoint/2010/main" val="2416852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C60D47-75AD-01E3-2C58-FB0A40E9CC64}"/>
              </a:ext>
            </a:extLst>
          </p:cNvPr>
          <p:cNvSpPr>
            <a:spLocks noGrp="1"/>
          </p:cNvSpPr>
          <p:nvPr>
            <p:ph type="title"/>
          </p:nvPr>
        </p:nvSpPr>
        <p:spPr/>
        <p:txBody>
          <a:bodyPr/>
          <a:lstStyle/>
          <a:p>
            <a:r>
              <a:rPr lang="en-US"/>
              <a:t>The Course </a:t>
            </a:r>
          </a:p>
        </p:txBody>
      </p:sp>
      <p:sp>
        <p:nvSpPr>
          <p:cNvPr id="6" name="Text Placeholder 5">
            <a:extLst>
              <a:ext uri="{FF2B5EF4-FFF2-40B4-BE49-F238E27FC236}">
                <a16:creationId xmlns:a16="http://schemas.microsoft.com/office/drawing/2014/main" id="{6574704B-C75D-F0C6-C70A-0C59148D18B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9522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E31D2F-88EE-44BD-B43A-4AF86313AFCE}"/>
              </a:ext>
            </a:extLst>
          </p:cNvPr>
          <p:cNvSpPr>
            <a:spLocks noGrp="1"/>
          </p:cNvSpPr>
          <p:nvPr>
            <p:ph type="title"/>
          </p:nvPr>
        </p:nvSpPr>
        <p:spPr/>
        <p:txBody>
          <a:bodyPr/>
          <a:lstStyle/>
          <a:p>
            <a:r>
              <a:rPr lang="en-US"/>
              <a:t>Course Goal &amp; Objectives </a:t>
            </a:r>
          </a:p>
        </p:txBody>
      </p:sp>
      <p:sp>
        <p:nvSpPr>
          <p:cNvPr id="6" name="Content Placeholder 5">
            <a:extLst>
              <a:ext uri="{FF2B5EF4-FFF2-40B4-BE49-F238E27FC236}">
                <a16:creationId xmlns:a16="http://schemas.microsoft.com/office/drawing/2014/main" id="{E15E6C75-928B-4B61-BDB6-E598F136C27E}"/>
              </a:ext>
            </a:extLst>
          </p:cNvPr>
          <p:cNvSpPr>
            <a:spLocks noGrp="1"/>
          </p:cNvSpPr>
          <p:nvPr>
            <p:ph idx="1"/>
          </p:nvPr>
        </p:nvSpPr>
        <p:spPr/>
        <p:txBody>
          <a:bodyPr/>
          <a:lstStyle/>
          <a:p>
            <a:r>
              <a:rPr lang="en-US"/>
              <a:t>Understanding of the basic concepts and mechanisms of the probabilistic programming</a:t>
            </a:r>
          </a:p>
          <a:p>
            <a:r>
              <a:rPr lang="en-US"/>
              <a:t>Ability of using a probabilistic programming framework</a:t>
            </a:r>
          </a:p>
          <a:p>
            <a:r>
              <a:rPr lang="en-US"/>
              <a:t>Using probabilistic programming for building a probabilistic model of a phenomenon, inferring the model parameters given the model and the data, criticizing the model</a:t>
            </a:r>
          </a:p>
        </p:txBody>
      </p:sp>
    </p:spTree>
    <p:extLst>
      <p:ext uri="{BB962C8B-B14F-4D97-AF65-F5344CB8AC3E}">
        <p14:creationId xmlns:p14="http://schemas.microsoft.com/office/powerpoint/2010/main" val="3048734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B0E12-5351-43F3-B287-76773D918D16}"/>
              </a:ext>
            </a:extLst>
          </p:cNvPr>
          <p:cNvSpPr>
            <a:spLocks noGrp="1"/>
          </p:cNvSpPr>
          <p:nvPr>
            <p:ph type="title"/>
          </p:nvPr>
        </p:nvSpPr>
        <p:spPr/>
        <p:txBody>
          <a:bodyPr/>
          <a:lstStyle/>
          <a:p>
            <a:r>
              <a:rPr lang="en-US"/>
              <a:t>Tools</a:t>
            </a:r>
          </a:p>
        </p:txBody>
      </p:sp>
      <p:sp>
        <p:nvSpPr>
          <p:cNvPr id="3" name="Content Placeholder 2">
            <a:extLst>
              <a:ext uri="{FF2B5EF4-FFF2-40B4-BE49-F238E27FC236}">
                <a16:creationId xmlns:a16="http://schemas.microsoft.com/office/drawing/2014/main" id="{FE3287D1-7AD6-4C85-8C29-12B49BA65577}"/>
              </a:ext>
            </a:extLst>
          </p:cNvPr>
          <p:cNvSpPr>
            <a:spLocks noGrp="1"/>
          </p:cNvSpPr>
          <p:nvPr>
            <p:ph idx="1"/>
          </p:nvPr>
        </p:nvSpPr>
        <p:spPr>
          <a:xfrm>
            <a:off x="842575" y="2179518"/>
            <a:ext cx="8412140" cy="4631019"/>
          </a:xfrm>
        </p:spPr>
        <p:txBody>
          <a:bodyPr>
            <a:normAutofit lnSpcReduction="10000"/>
          </a:bodyPr>
          <a:lstStyle/>
          <a:p>
            <a:pPr marL="0" indent="0">
              <a:buNone/>
            </a:pPr>
            <a:r>
              <a:rPr lang="en-US" sz="1500"/>
              <a:t>             </a:t>
            </a:r>
            <a:r>
              <a:rPr lang="en-US" sz="1500" err="1"/>
              <a:t>PyMC</a:t>
            </a:r>
            <a:r>
              <a:rPr lang="en-US" sz="1500"/>
              <a:t>: a probabilistic programming library for Python</a:t>
            </a:r>
          </a:p>
          <a:p>
            <a:pPr marL="0" indent="0">
              <a:buNone/>
            </a:pPr>
            <a:r>
              <a:rPr lang="en-US" sz="1500"/>
              <a:t>             (</a:t>
            </a:r>
            <a:r>
              <a:rPr lang="en-US" sz="1500">
                <a:hlinkClick r:id="rId2"/>
              </a:rPr>
              <a:t>https://www.pymc.io/welcome.html</a:t>
            </a:r>
            <a:r>
              <a:rPr lang="en-US" sz="1500"/>
              <a:t>)</a:t>
            </a:r>
          </a:p>
          <a:p>
            <a:pPr marL="0" indent="0">
              <a:buNone/>
            </a:pPr>
            <a:endParaRPr lang="en-US" sz="1500"/>
          </a:p>
          <a:p>
            <a:pPr marL="0" indent="0">
              <a:buNone/>
            </a:pPr>
            <a:r>
              <a:rPr lang="en-US" sz="1500"/>
              <a:t>             Edward: A library for probabilistic modeling, inference, and criticism</a:t>
            </a:r>
          </a:p>
          <a:p>
            <a:pPr marL="0" indent="0">
              <a:buNone/>
            </a:pPr>
            <a:r>
              <a:rPr lang="en-US" sz="1500"/>
              <a:t>             (</a:t>
            </a:r>
            <a:r>
              <a:rPr lang="en-US" sz="1500">
                <a:hlinkClick r:id="rId3"/>
              </a:rPr>
              <a:t>http://edwardlib.org/</a:t>
            </a:r>
            <a:r>
              <a:rPr lang="en-US" sz="1500"/>
              <a:t>)</a:t>
            </a:r>
          </a:p>
          <a:p>
            <a:pPr marL="0" indent="0">
              <a:buNone/>
            </a:pPr>
            <a:endParaRPr lang="en-US" sz="1500"/>
          </a:p>
          <a:p>
            <a:pPr marL="0" indent="0">
              <a:buNone/>
            </a:pPr>
            <a:r>
              <a:rPr lang="en-US" sz="1500"/>
              <a:t>             TensorFlow Probability: A library for probabilistic reasoning and statistical analysis</a:t>
            </a:r>
          </a:p>
          <a:p>
            <a:pPr marL="0" indent="0">
              <a:buNone/>
            </a:pPr>
            <a:r>
              <a:rPr lang="en-US" sz="1500"/>
              <a:t>             (</a:t>
            </a:r>
            <a:r>
              <a:rPr lang="en-US" sz="1500">
                <a:hlinkClick r:id="rId4"/>
              </a:rPr>
              <a:t>https://www.tensorflow.org/probability</a:t>
            </a:r>
            <a:r>
              <a:rPr lang="en-US" sz="1500"/>
              <a:t>)</a:t>
            </a:r>
          </a:p>
          <a:p>
            <a:pPr marL="0" indent="0">
              <a:buNone/>
            </a:pPr>
            <a:r>
              <a:rPr lang="en-US" sz="1500"/>
              <a:t>              </a:t>
            </a:r>
          </a:p>
          <a:p>
            <a:pPr marL="0" indent="0">
              <a:buNone/>
            </a:pPr>
            <a:r>
              <a:rPr lang="en-US" sz="1500"/>
              <a:t>              PYRO: Deep Universal Probabilistic Programming</a:t>
            </a:r>
          </a:p>
          <a:p>
            <a:pPr marL="0" indent="0">
              <a:buNone/>
            </a:pPr>
            <a:r>
              <a:rPr lang="en-US" sz="1500"/>
              <a:t>              (</a:t>
            </a:r>
            <a:r>
              <a:rPr lang="en-US" sz="1500">
                <a:hlinkClick r:id="rId5"/>
              </a:rPr>
              <a:t>https://pyro.ai/</a:t>
            </a:r>
            <a:r>
              <a:rPr lang="en-US" sz="1500"/>
              <a:t>)</a:t>
            </a:r>
          </a:p>
          <a:p>
            <a:pPr marL="0" indent="0">
              <a:buNone/>
            </a:pPr>
            <a:r>
              <a:rPr lang="en-US" sz="1500"/>
              <a:t>  </a:t>
            </a:r>
          </a:p>
          <a:p>
            <a:pPr marL="0" indent="0">
              <a:buNone/>
            </a:pPr>
            <a:r>
              <a:rPr lang="en-US" sz="1500"/>
              <a:t>              Gen: An open-source stack for generative modeling and probabilistic inference</a:t>
            </a:r>
          </a:p>
          <a:p>
            <a:pPr marL="0" indent="0">
              <a:buNone/>
            </a:pPr>
            <a:r>
              <a:rPr lang="en-US" sz="1500"/>
              <a:t>               (https://www.gen.dev)</a:t>
            </a:r>
          </a:p>
        </p:txBody>
      </p:sp>
      <p:pic>
        <p:nvPicPr>
          <p:cNvPr id="1026" name="Picture 2" descr="Edward">
            <a:extLst>
              <a:ext uri="{FF2B5EF4-FFF2-40B4-BE49-F238E27FC236}">
                <a16:creationId xmlns:a16="http://schemas.microsoft.com/office/drawing/2014/main" id="{E6929E30-1F50-45C9-A780-E6BE2F480F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203" y="3140592"/>
            <a:ext cx="691487" cy="6914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56B1F8C-CC76-42E2-8BCE-9143FEE16811}"/>
              </a:ext>
            </a:extLst>
          </p:cNvPr>
          <p:cNvPicPr>
            <a:picLocks noChangeAspect="1"/>
          </p:cNvPicPr>
          <p:nvPr/>
        </p:nvPicPr>
        <p:blipFill>
          <a:blip r:embed="rId7"/>
          <a:stretch>
            <a:fillRect/>
          </a:stretch>
        </p:blipFill>
        <p:spPr>
          <a:xfrm>
            <a:off x="585435" y="4179612"/>
            <a:ext cx="899022" cy="505700"/>
          </a:xfrm>
          <a:prstGeom prst="rect">
            <a:avLst/>
          </a:prstGeom>
        </p:spPr>
      </p:pic>
      <p:pic>
        <p:nvPicPr>
          <p:cNvPr id="1028" name="Picture 4">
            <a:extLst>
              <a:ext uri="{FF2B5EF4-FFF2-40B4-BE49-F238E27FC236}">
                <a16:creationId xmlns:a16="http://schemas.microsoft.com/office/drawing/2014/main" id="{E706BF8C-67EC-4366-804A-25CA0D74B6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9203" y="5122840"/>
            <a:ext cx="653705" cy="653705"/>
          </a:xfrm>
          <a:prstGeom prst="rect">
            <a:avLst/>
          </a:prstGeom>
          <a:noFill/>
          <a:extLst>
            <a:ext uri="{909E8E84-426E-40DD-AFC4-6F175D3DCCD1}">
              <a14:hiddenFill xmlns:a14="http://schemas.microsoft.com/office/drawing/2010/main">
                <a:solidFill>
                  <a:srgbClr val="FFFFFF"/>
                </a:solidFill>
              </a14:hiddenFill>
            </a:ext>
          </a:extLst>
        </p:spPr>
      </p:pic>
      <p:sp>
        <p:nvSpPr>
          <p:cNvPr id="8" name="Right Brace 7">
            <a:extLst>
              <a:ext uri="{FF2B5EF4-FFF2-40B4-BE49-F238E27FC236}">
                <a16:creationId xmlns:a16="http://schemas.microsoft.com/office/drawing/2014/main" id="{974162E8-8260-4602-B57C-4521F5366A18}"/>
              </a:ext>
            </a:extLst>
          </p:cNvPr>
          <p:cNvSpPr/>
          <p:nvPr/>
        </p:nvSpPr>
        <p:spPr>
          <a:xfrm>
            <a:off x="9353227" y="2179518"/>
            <a:ext cx="1751309" cy="4565388"/>
          </a:xfrm>
          <a:prstGeom prst="rightBrace">
            <a:avLst>
              <a:gd name="adj1" fmla="val 0"/>
              <a:gd name="adj2" fmla="val 4583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Graphic 10" descr="Question mark">
            <a:extLst>
              <a:ext uri="{FF2B5EF4-FFF2-40B4-BE49-F238E27FC236}">
                <a16:creationId xmlns:a16="http://schemas.microsoft.com/office/drawing/2014/main" id="{2CFADEAE-870E-4240-912F-F8C71BDAFF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82299" y="3429000"/>
            <a:ext cx="1840995" cy="1840995"/>
          </a:xfrm>
          <a:prstGeom prst="rect">
            <a:avLst/>
          </a:prstGeom>
        </p:spPr>
      </p:pic>
      <p:pic>
        <p:nvPicPr>
          <p:cNvPr id="7" name="Picture 2" descr="Logo image">
            <a:extLst>
              <a:ext uri="{FF2B5EF4-FFF2-40B4-BE49-F238E27FC236}">
                <a16:creationId xmlns:a16="http://schemas.microsoft.com/office/drawing/2014/main" id="{D94DBBD3-78D0-6F2D-B553-8725D8825B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0022" y="2301729"/>
            <a:ext cx="1037234" cy="4227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EBB09BB-C5FA-3962-B01E-7053B52FEA3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9203" y="6166502"/>
            <a:ext cx="604111" cy="578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745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19086A-FDA8-2E16-EBCF-5930375A734B}"/>
              </a:ext>
            </a:extLst>
          </p:cNvPr>
          <p:cNvPicPr>
            <a:picLocks noChangeAspect="1"/>
          </p:cNvPicPr>
          <p:nvPr/>
        </p:nvPicPr>
        <p:blipFill>
          <a:blip r:embed="rId2"/>
          <a:stretch>
            <a:fillRect/>
          </a:stretch>
        </p:blipFill>
        <p:spPr>
          <a:xfrm>
            <a:off x="2844068" y="0"/>
            <a:ext cx="6503863" cy="6858000"/>
          </a:xfrm>
          <a:prstGeom prst="rect">
            <a:avLst/>
          </a:prstGeom>
        </p:spPr>
      </p:pic>
    </p:spTree>
    <p:extLst>
      <p:ext uri="{BB962C8B-B14F-4D97-AF65-F5344CB8AC3E}">
        <p14:creationId xmlns:p14="http://schemas.microsoft.com/office/powerpoint/2010/main" val="2021930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7C9584-F9CD-C961-2BEA-44F5CBF18F31}"/>
              </a:ext>
            </a:extLst>
          </p:cNvPr>
          <p:cNvPicPr>
            <a:picLocks noChangeAspect="1"/>
          </p:cNvPicPr>
          <p:nvPr/>
        </p:nvPicPr>
        <p:blipFill>
          <a:blip r:embed="rId2"/>
          <a:stretch>
            <a:fillRect/>
          </a:stretch>
        </p:blipFill>
        <p:spPr>
          <a:xfrm>
            <a:off x="118398" y="0"/>
            <a:ext cx="5175714" cy="6858000"/>
          </a:xfrm>
          <a:prstGeom prst="rect">
            <a:avLst/>
          </a:prstGeom>
        </p:spPr>
      </p:pic>
      <p:pic>
        <p:nvPicPr>
          <p:cNvPr id="5" name="Picture 4">
            <a:extLst>
              <a:ext uri="{FF2B5EF4-FFF2-40B4-BE49-F238E27FC236}">
                <a16:creationId xmlns:a16="http://schemas.microsoft.com/office/drawing/2014/main" id="{D4E8CF9F-7DEE-798A-CAEE-6F01637B99C0}"/>
              </a:ext>
            </a:extLst>
          </p:cNvPr>
          <p:cNvPicPr>
            <a:picLocks noChangeAspect="1"/>
          </p:cNvPicPr>
          <p:nvPr/>
        </p:nvPicPr>
        <p:blipFill>
          <a:blip r:embed="rId3"/>
          <a:stretch>
            <a:fillRect/>
          </a:stretch>
        </p:blipFill>
        <p:spPr>
          <a:xfrm>
            <a:off x="5653727" y="0"/>
            <a:ext cx="6419875" cy="6858000"/>
          </a:xfrm>
          <a:prstGeom prst="rect">
            <a:avLst/>
          </a:prstGeom>
        </p:spPr>
      </p:pic>
    </p:spTree>
    <p:extLst>
      <p:ext uri="{BB962C8B-B14F-4D97-AF65-F5344CB8AC3E}">
        <p14:creationId xmlns:p14="http://schemas.microsoft.com/office/powerpoint/2010/main" val="1678131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D782CB-3E41-4431-A580-7D9064AD43D7}"/>
              </a:ext>
            </a:extLst>
          </p:cNvPr>
          <p:cNvPicPr>
            <a:picLocks noChangeAspect="1"/>
          </p:cNvPicPr>
          <p:nvPr/>
        </p:nvPicPr>
        <p:blipFill>
          <a:blip r:embed="rId2"/>
          <a:stretch>
            <a:fillRect/>
          </a:stretch>
        </p:blipFill>
        <p:spPr>
          <a:xfrm>
            <a:off x="3737112" y="2648481"/>
            <a:ext cx="3967219" cy="4209519"/>
          </a:xfrm>
          <a:prstGeom prst="rect">
            <a:avLst/>
          </a:prstGeom>
        </p:spPr>
      </p:pic>
      <p:sp>
        <p:nvSpPr>
          <p:cNvPr id="2" name="Title 1">
            <a:extLst>
              <a:ext uri="{FF2B5EF4-FFF2-40B4-BE49-F238E27FC236}">
                <a16:creationId xmlns:a16="http://schemas.microsoft.com/office/drawing/2014/main" id="{2CABE220-DBA2-4829-8E78-444EA58545F3}"/>
              </a:ext>
            </a:extLst>
          </p:cNvPr>
          <p:cNvSpPr>
            <a:spLocks noGrp="1"/>
          </p:cNvSpPr>
          <p:nvPr>
            <p:ph type="title"/>
          </p:nvPr>
        </p:nvSpPr>
        <p:spPr/>
        <p:txBody>
          <a:bodyPr/>
          <a:lstStyle/>
          <a:p>
            <a:r>
              <a:rPr lang="en-US"/>
              <a:t>Bibliography</a:t>
            </a:r>
          </a:p>
        </p:txBody>
      </p:sp>
      <p:pic>
        <p:nvPicPr>
          <p:cNvPr id="4" name="Picture 3">
            <a:extLst>
              <a:ext uri="{FF2B5EF4-FFF2-40B4-BE49-F238E27FC236}">
                <a16:creationId xmlns:a16="http://schemas.microsoft.com/office/drawing/2014/main" id="{E0B311EB-3AF6-43D4-917B-78D0EA192EF4}"/>
              </a:ext>
            </a:extLst>
          </p:cNvPr>
          <p:cNvPicPr>
            <a:picLocks noChangeAspect="1"/>
          </p:cNvPicPr>
          <p:nvPr/>
        </p:nvPicPr>
        <p:blipFill>
          <a:blip r:embed="rId3"/>
          <a:stretch>
            <a:fillRect/>
          </a:stretch>
        </p:blipFill>
        <p:spPr>
          <a:xfrm>
            <a:off x="290805" y="1817484"/>
            <a:ext cx="3234273" cy="4225421"/>
          </a:xfrm>
          <a:prstGeom prst="rect">
            <a:avLst/>
          </a:prstGeom>
        </p:spPr>
      </p:pic>
      <p:sp>
        <p:nvSpPr>
          <p:cNvPr id="5" name="TextBox 4">
            <a:extLst>
              <a:ext uri="{FF2B5EF4-FFF2-40B4-BE49-F238E27FC236}">
                <a16:creationId xmlns:a16="http://schemas.microsoft.com/office/drawing/2014/main" id="{1E87F69A-8DF1-4067-8259-8B90448AEC96}"/>
              </a:ext>
            </a:extLst>
          </p:cNvPr>
          <p:cNvSpPr txBox="1"/>
          <p:nvPr/>
        </p:nvSpPr>
        <p:spPr>
          <a:xfrm>
            <a:off x="78769" y="6027003"/>
            <a:ext cx="3658343" cy="830997"/>
          </a:xfrm>
          <a:prstGeom prst="rect">
            <a:avLst/>
          </a:prstGeom>
          <a:noFill/>
        </p:spPr>
        <p:txBody>
          <a:bodyPr wrap="square" rtlCol="0">
            <a:spAutoFit/>
          </a:bodyPr>
          <a:lstStyle/>
          <a:p>
            <a:r>
              <a:rPr lang="en-US" sz="1600"/>
              <a:t>https://github.com/CamDavidsonPilon/Probabilistic-Programming-and-Bayesian-Methods-for-Hackers</a:t>
            </a:r>
          </a:p>
        </p:txBody>
      </p:sp>
      <p:pic>
        <p:nvPicPr>
          <p:cNvPr id="8" name="Picture 7">
            <a:extLst>
              <a:ext uri="{FF2B5EF4-FFF2-40B4-BE49-F238E27FC236}">
                <a16:creationId xmlns:a16="http://schemas.microsoft.com/office/drawing/2014/main" id="{2000598D-FED4-4851-8DFD-110C4B60A07A}"/>
              </a:ext>
            </a:extLst>
          </p:cNvPr>
          <p:cNvPicPr>
            <a:picLocks noChangeAspect="1"/>
          </p:cNvPicPr>
          <p:nvPr/>
        </p:nvPicPr>
        <p:blipFill>
          <a:blip r:embed="rId4"/>
          <a:stretch>
            <a:fillRect/>
          </a:stretch>
        </p:blipFill>
        <p:spPr>
          <a:xfrm>
            <a:off x="8970470" y="3873191"/>
            <a:ext cx="2420310" cy="2845661"/>
          </a:xfrm>
          <a:prstGeom prst="rect">
            <a:avLst/>
          </a:prstGeom>
        </p:spPr>
      </p:pic>
      <p:sp>
        <p:nvSpPr>
          <p:cNvPr id="6" name="TextBox 5">
            <a:extLst>
              <a:ext uri="{FF2B5EF4-FFF2-40B4-BE49-F238E27FC236}">
                <a16:creationId xmlns:a16="http://schemas.microsoft.com/office/drawing/2014/main" id="{1EE1E9BF-8808-4628-B9BE-60C1AD8B7122}"/>
              </a:ext>
            </a:extLst>
          </p:cNvPr>
          <p:cNvSpPr txBox="1"/>
          <p:nvPr/>
        </p:nvSpPr>
        <p:spPr>
          <a:xfrm>
            <a:off x="3737112" y="2279149"/>
            <a:ext cx="3770584" cy="369332"/>
          </a:xfrm>
          <a:prstGeom prst="rect">
            <a:avLst/>
          </a:prstGeom>
          <a:noFill/>
        </p:spPr>
        <p:txBody>
          <a:bodyPr wrap="none" rtlCol="0">
            <a:spAutoFit/>
          </a:bodyPr>
          <a:lstStyle/>
          <a:p>
            <a:r>
              <a:rPr lang="en-US">
                <a:hlinkClick r:id="rId5"/>
              </a:rPr>
              <a:t>https://arxiv.org/abs/1809.10756</a:t>
            </a:r>
            <a:endParaRPr lang="en-US"/>
          </a:p>
        </p:txBody>
      </p:sp>
      <p:pic>
        <p:nvPicPr>
          <p:cNvPr id="9" name="Picture 8">
            <a:extLst>
              <a:ext uri="{FF2B5EF4-FFF2-40B4-BE49-F238E27FC236}">
                <a16:creationId xmlns:a16="http://schemas.microsoft.com/office/drawing/2014/main" id="{AA4E9943-821F-4750-96C1-8C221499CEF8}"/>
              </a:ext>
            </a:extLst>
          </p:cNvPr>
          <p:cNvPicPr>
            <a:picLocks noChangeAspect="1"/>
          </p:cNvPicPr>
          <p:nvPr/>
        </p:nvPicPr>
        <p:blipFill>
          <a:blip r:embed="rId6"/>
          <a:stretch>
            <a:fillRect/>
          </a:stretch>
        </p:blipFill>
        <p:spPr>
          <a:xfrm>
            <a:off x="8970469" y="0"/>
            <a:ext cx="2413149" cy="3696739"/>
          </a:xfrm>
          <a:prstGeom prst="rect">
            <a:avLst/>
          </a:prstGeom>
        </p:spPr>
      </p:pic>
    </p:spTree>
    <p:extLst>
      <p:ext uri="{BB962C8B-B14F-4D97-AF65-F5344CB8AC3E}">
        <p14:creationId xmlns:p14="http://schemas.microsoft.com/office/powerpoint/2010/main" val="2381520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793D8F-6A37-79E0-1FE4-FD23EB9928DB}"/>
              </a:ext>
            </a:extLst>
          </p:cNvPr>
          <p:cNvPicPr>
            <a:picLocks noChangeAspect="1"/>
          </p:cNvPicPr>
          <p:nvPr/>
        </p:nvPicPr>
        <p:blipFill>
          <a:blip r:embed="rId2"/>
          <a:stretch>
            <a:fillRect/>
          </a:stretch>
        </p:blipFill>
        <p:spPr>
          <a:xfrm>
            <a:off x="4278203" y="0"/>
            <a:ext cx="7683964" cy="6858000"/>
          </a:xfrm>
          <a:prstGeom prst="rect">
            <a:avLst/>
          </a:prstGeom>
        </p:spPr>
      </p:pic>
      <p:pic>
        <p:nvPicPr>
          <p:cNvPr id="2" name="Picture 1">
            <a:extLst>
              <a:ext uri="{FF2B5EF4-FFF2-40B4-BE49-F238E27FC236}">
                <a16:creationId xmlns:a16="http://schemas.microsoft.com/office/drawing/2014/main" id="{CDF60BC4-8E54-F82B-B608-8198FCB25EA8}"/>
              </a:ext>
            </a:extLst>
          </p:cNvPr>
          <p:cNvPicPr>
            <a:picLocks noChangeAspect="1"/>
          </p:cNvPicPr>
          <p:nvPr/>
        </p:nvPicPr>
        <p:blipFill>
          <a:blip r:embed="rId3"/>
          <a:stretch>
            <a:fillRect/>
          </a:stretch>
        </p:blipFill>
        <p:spPr>
          <a:xfrm>
            <a:off x="361712" y="167691"/>
            <a:ext cx="3231160" cy="4224894"/>
          </a:xfrm>
          <a:prstGeom prst="rect">
            <a:avLst/>
          </a:prstGeom>
        </p:spPr>
      </p:pic>
      <p:sp>
        <p:nvSpPr>
          <p:cNvPr id="4" name="TextBox 3">
            <a:extLst>
              <a:ext uri="{FF2B5EF4-FFF2-40B4-BE49-F238E27FC236}">
                <a16:creationId xmlns:a16="http://schemas.microsoft.com/office/drawing/2014/main" id="{008D1F3E-B30B-264B-27AA-98A209F10469}"/>
              </a:ext>
            </a:extLst>
          </p:cNvPr>
          <p:cNvSpPr txBox="1"/>
          <p:nvPr/>
        </p:nvSpPr>
        <p:spPr>
          <a:xfrm>
            <a:off x="148120" y="4839065"/>
            <a:ext cx="3658343" cy="830997"/>
          </a:xfrm>
          <a:prstGeom prst="rect">
            <a:avLst/>
          </a:prstGeom>
          <a:noFill/>
        </p:spPr>
        <p:txBody>
          <a:bodyPr wrap="square" rtlCol="0">
            <a:spAutoFit/>
          </a:bodyPr>
          <a:lstStyle/>
          <a:p>
            <a:r>
              <a:rPr lang="en-US" sz="1600"/>
              <a:t>https://github.com/CamDavidsonPilon/Probabilistic-Programming-and-Bayesian-Methods-for-Hackers</a:t>
            </a:r>
          </a:p>
        </p:txBody>
      </p:sp>
      <p:sp>
        <p:nvSpPr>
          <p:cNvPr id="5" name="Arrow: Right 4">
            <a:extLst>
              <a:ext uri="{FF2B5EF4-FFF2-40B4-BE49-F238E27FC236}">
                <a16:creationId xmlns:a16="http://schemas.microsoft.com/office/drawing/2014/main" id="{07E53AB2-9960-AFB6-084E-03664F67F8BE}"/>
              </a:ext>
            </a:extLst>
          </p:cNvPr>
          <p:cNvSpPr/>
          <p:nvPr/>
        </p:nvSpPr>
        <p:spPr>
          <a:xfrm rot="18529878">
            <a:off x="3445693" y="4797116"/>
            <a:ext cx="978408" cy="938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959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F60BC4-8E54-F82B-B608-8198FCB25EA8}"/>
              </a:ext>
            </a:extLst>
          </p:cNvPr>
          <p:cNvPicPr>
            <a:picLocks noChangeAspect="1"/>
          </p:cNvPicPr>
          <p:nvPr/>
        </p:nvPicPr>
        <p:blipFill>
          <a:blip r:embed="rId2"/>
          <a:stretch>
            <a:fillRect/>
          </a:stretch>
        </p:blipFill>
        <p:spPr>
          <a:xfrm>
            <a:off x="361712" y="167691"/>
            <a:ext cx="3231160" cy="4224894"/>
          </a:xfrm>
          <a:prstGeom prst="rect">
            <a:avLst/>
          </a:prstGeom>
        </p:spPr>
      </p:pic>
      <p:sp>
        <p:nvSpPr>
          <p:cNvPr id="4" name="TextBox 3">
            <a:extLst>
              <a:ext uri="{FF2B5EF4-FFF2-40B4-BE49-F238E27FC236}">
                <a16:creationId xmlns:a16="http://schemas.microsoft.com/office/drawing/2014/main" id="{008D1F3E-B30B-264B-27AA-98A209F10469}"/>
              </a:ext>
            </a:extLst>
          </p:cNvPr>
          <p:cNvSpPr txBox="1"/>
          <p:nvPr/>
        </p:nvSpPr>
        <p:spPr>
          <a:xfrm>
            <a:off x="148120" y="4839065"/>
            <a:ext cx="3658343" cy="830997"/>
          </a:xfrm>
          <a:prstGeom prst="rect">
            <a:avLst/>
          </a:prstGeom>
          <a:noFill/>
        </p:spPr>
        <p:txBody>
          <a:bodyPr wrap="square" rtlCol="0">
            <a:spAutoFit/>
          </a:bodyPr>
          <a:lstStyle/>
          <a:p>
            <a:r>
              <a:rPr lang="en-US" sz="1600"/>
              <a:t>https://github.com/CamDavidsonPilon/Probabilistic-Programming-and-Bayesian-Methods-for-Hackers</a:t>
            </a:r>
          </a:p>
        </p:txBody>
      </p:sp>
      <p:sp>
        <p:nvSpPr>
          <p:cNvPr id="5" name="Arrow: Right 4">
            <a:extLst>
              <a:ext uri="{FF2B5EF4-FFF2-40B4-BE49-F238E27FC236}">
                <a16:creationId xmlns:a16="http://schemas.microsoft.com/office/drawing/2014/main" id="{07E53AB2-9960-AFB6-084E-03664F67F8BE}"/>
              </a:ext>
            </a:extLst>
          </p:cNvPr>
          <p:cNvSpPr/>
          <p:nvPr/>
        </p:nvSpPr>
        <p:spPr>
          <a:xfrm rot="18529878">
            <a:off x="3445693" y="4797116"/>
            <a:ext cx="978408" cy="938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0BC5851-DBAE-7BDB-263B-5B763C7D3EC1}"/>
              </a:ext>
            </a:extLst>
          </p:cNvPr>
          <p:cNvPicPr>
            <a:picLocks noChangeAspect="1"/>
          </p:cNvPicPr>
          <p:nvPr/>
        </p:nvPicPr>
        <p:blipFill>
          <a:blip r:embed="rId3"/>
          <a:stretch>
            <a:fillRect/>
          </a:stretch>
        </p:blipFill>
        <p:spPr>
          <a:xfrm>
            <a:off x="4445814" y="0"/>
            <a:ext cx="6551720" cy="6858000"/>
          </a:xfrm>
          <a:prstGeom prst="rect">
            <a:avLst/>
          </a:prstGeom>
        </p:spPr>
      </p:pic>
    </p:spTree>
    <p:extLst>
      <p:ext uri="{BB962C8B-B14F-4D97-AF65-F5344CB8AC3E}">
        <p14:creationId xmlns:p14="http://schemas.microsoft.com/office/powerpoint/2010/main" val="430195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F60BC4-8E54-F82B-B608-8198FCB25EA8}"/>
              </a:ext>
            </a:extLst>
          </p:cNvPr>
          <p:cNvPicPr>
            <a:picLocks noChangeAspect="1"/>
          </p:cNvPicPr>
          <p:nvPr/>
        </p:nvPicPr>
        <p:blipFill>
          <a:blip r:embed="rId2"/>
          <a:stretch>
            <a:fillRect/>
          </a:stretch>
        </p:blipFill>
        <p:spPr>
          <a:xfrm>
            <a:off x="361712" y="167691"/>
            <a:ext cx="3231160" cy="4224894"/>
          </a:xfrm>
          <a:prstGeom prst="rect">
            <a:avLst/>
          </a:prstGeom>
        </p:spPr>
      </p:pic>
      <p:sp>
        <p:nvSpPr>
          <p:cNvPr id="4" name="TextBox 3">
            <a:extLst>
              <a:ext uri="{FF2B5EF4-FFF2-40B4-BE49-F238E27FC236}">
                <a16:creationId xmlns:a16="http://schemas.microsoft.com/office/drawing/2014/main" id="{008D1F3E-B30B-264B-27AA-98A209F10469}"/>
              </a:ext>
            </a:extLst>
          </p:cNvPr>
          <p:cNvSpPr txBox="1"/>
          <p:nvPr/>
        </p:nvSpPr>
        <p:spPr>
          <a:xfrm>
            <a:off x="148120" y="4839065"/>
            <a:ext cx="3658343" cy="830997"/>
          </a:xfrm>
          <a:prstGeom prst="rect">
            <a:avLst/>
          </a:prstGeom>
          <a:noFill/>
        </p:spPr>
        <p:txBody>
          <a:bodyPr wrap="square" rtlCol="0">
            <a:spAutoFit/>
          </a:bodyPr>
          <a:lstStyle/>
          <a:p>
            <a:r>
              <a:rPr lang="en-US" sz="1600"/>
              <a:t>https://github.com/CamDavidsonPilon/Probabilistic-Programming-and-Bayesian-Methods-for-Hackers</a:t>
            </a:r>
          </a:p>
        </p:txBody>
      </p:sp>
      <p:sp>
        <p:nvSpPr>
          <p:cNvPr id="5" name="Arrow: Right 4">
            <a:extLst>
              <a:ext uri="{FF2B5EF4-FFF2-40B4-BE49-F238E27FC236}">
                <a16:creationId xmlns:a16="http://schemas.microsoft.com/office/drawing/2014/main" id="{07E53AB2-9960-AFB6-084E-03664F67F8BE}"/>
              </a:ext>
            </a:extLst>
          </p:cNvPr>
          <p:cNvSpPr/>
          <p:nvPr/>
        </p:nvSpPr>
        <p:spPr>
          <a:xfrm rot="18529878">
            <a:off x="3445693" y="4797116"/>
            <a:ext cx="978408" cy="938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A1E5B1B-4E78-CB8C-F708-451B887D65A6}"/>
              </a:ext>
            </a:extLst>
          </p:cNvPr>
          <p:cNvPicPr>
            <a:picLocks noChangeAspect="1"/>
          </p:cNvPicPr>
          <p:nvPr/>
        </p:nvPicPr>
        <p:blipFill>
          <a:blip r:embed="rId3"/>
          <a:stretch>
            <a:fillRect/>
          </a:stretch>
        </p:blipFill>
        <p:spPr>
          <a:xfrm>
            <a:off x="4278202" y="0"/>
            <a:ext cx="7680961" cy="6858000"/>
          </a:xfrm>
          <a:prstGeom prst="rect">
            <a:avLst/>
          </a:prstGeom>
        </p:spPr>
      </p:pic>
    </p:spTree>
    <p:extLst>
      <p:ext uri="{BB962C8B-B14F-4D97-AF65-F5344CB8AC3E}">
        <p14:creationId xmlns:p14="http://schemas.microsoft.com/office/powerpoint/2010/main" val="316953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646779-CD20-4D8F-B812-F9B9760239CF}"/>
              </a:ext>
            </a:extLst>
          </p:cNvPr>
          <p:cNvSpPr>
            <a:spLocks noGrp="1"/>
          </p:cNvSpPr>
          <p:nvPr>
            <p:ph type="title"/>
          </p:nvPr>
        </p:nvSpPr>
        <p:spPr/>
        <p:txBody>
          <a:bodyPr/>
          <a:lstStyle/>
          <a:p>
            <a:r>
              <a:rPr lang="en-US"/>
              <a:t>“Hello World!”</a:t>
            </a:r>
          </a:p>
        </p:txBody>
      </p:sp>
    </p:spTree>
    <p:extLst>
      <p:ext uri="{BB962C8B-B14F-4D97-AF65-F5344CB8AC3E}">
        <p14:creationId xmlns:p14="http://schemas.microsoft.com/office/powerpoint/2010/main" val="3276931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783B5-0DCD-4852-6512-84C99F56F4AB}"/>
              </a:ext>
            </a:extLst>
          </p:cNvPr>
          <p:cNvSpPr>
            <a:spLocks noGrp="1"/>
          </p:cNvSpPr>
          <p:nvPr>
            <p:ph type="title"/>
          </p:nvPr>
        </p:nvSpPr>
        <p:spPr>
          <a:xfrm>
            <a:off x="104107" y="389679"/>
            <a:ext cx="11980984" cy="970450"/>
          </a:xfrm>
        </p:spPr>
        <p:txBody>
          <a:bodyPr/>
          <a:lstStyle/>
          <a:p>
            <a:r>
              <a:rPr lang="en-US"/>
              <a:t>Frequentist Vs Bayesian Approaches in Statistics</a:t>
            </a:r>
          </a:p>
        </p:txBody>
      </p:sp>
      <p:sp>
        <p:nvSpPr>
          <p:cNvPr id="4" name="Text Placeholder 3">
            <a:extLst>
              <a:ext uri="{FF2B5EF4-FFF2-40B4-BE49-F238E27FC236}">
                <a16:creationId xmlns:a16="http://schemas.microsoft.com/office/drawing/2014/main" id="{3A7AB8B1-364C-CC60-46D8-958EF39F7641}"/>
              </a:ext>
            </a:extLst>
          </p:cNvPr>
          <p:cNvSpPr>
            <a:spLocks noGrp="1"/>
          </p:cNvSpPr>
          <p:nvPr>
            <p:ph type="body" idx="1"/>
          </p:nvPr>
        </p:nvSpPr>
        <p:spPr/>
        <p:txBody>
          <a:bodyPr/>
          <a:lstStyle/>
          <a:p>
            <a:r>
              <a:rPr lang="en-US"/>
              <a:t>Frequentist</a:t>
            </a:r>
          </a:p>
        </p:txBody>
      </p:sp>
      <p:sp>
        <p:nvSpPr>
          <p:cNvPr id="5" name="Content Placeholder 4">
            <a:extLst>
              <a:ext uri="{FF2B5EF4-FFF2-40B4-BE49-F238E27FC236}">
                <a16:creationId xmlns:a16="http://schemas.microsoft.com/office/drawing/2014/main" id="{1CFE1C7C-0FB2-5B0F-9C11-BC11046426E0}"/>
              </a:ext>
            </a:extLst>
          </p:cNvPr>
          <p:cNvSpPr>
            <a:spLocks noGrp="1"/>
          </p:cNvSpPr>
          <p:nvPr>
            <p:ph sz="half" idx="2"/>
          </p:nvPr>
        </p:nvSpPr>
        <p:spPr/>
        <p:txBody>
          <a:bodyPr>
            <a:normAutofit fontScale="77500" lnSpcReduction="20000"/>
          </a:bodyPr>
          <a:lstStyle/>
          <a:p>
            <a:pPr marL="0" indent="0" algn="just">
              <a:buNone/>
            </a:pPr>
            <a:endParaRPr lang="en-US"/>
          </a:p>
          <a:p>
            <a:pPr marL="0" indent="0" algn="just">
              <a:buNone/>
            </a:pPr>
            <a:r>
              <a:rPr lang="en-US"/>
              <a:t>Assume that probability is the long-run frequency of events</a:t>
            </a:r>
          </a:p>
          <a:p>
            <a:pPr marL="0" indent="0" algn="just">
              <a:buNone/>
            </a:pPr>
            <a:r>
              <a:rPr lang="en-US"/>
              <a:t>The probability of plane accidents under a frequentist philosophy is interpreted as the long-term frequency of plane accidents.</a:t>
            </a:r>
          </a:p>
          <a:p>
            <a:pPr marL="0" indent="0" algn="just">
              <a:buNone/>
            </a:pPr>
            <a:r>
              <a:rPr lang="en-US"/>
              <a:t>How to assign probabilities to outcomes of presidential elections? The election itself only happens once!</a:t>
            </a:r>
          </a:p>
        </p:txBody>
      </p:sp>
      <p:sp>
        <p:nvSpPr>
          <p:cNvPr id="6" name="Text Placeholder 5">
            <a:extLst>
              <a:ext uri="{FF2B5EF4-FFF2-40B4-BE49-F238E27FC236}">
                <a16:creationId xmlns:a16="http://schemas.microsoft.com/office/drawing/2014/main" id="{26680EA3-F5BB-52C9-3869-6990D75BDA76}"/>
              </a:ext>
            </a:extLst>
          </p:cNvPr>
          <p:cNvSpPr>
            <a:spLocks noGrp="1"/>
          </p:cNvSpPr>
          <p:nvPr>
            <p:ph type="body" sz="quarter" idx="3"/>
          </p:nvPr>
        </p:nvSpPr>
        <p:spPr/>
        <p:txBody>
          <a:bodyPr/>
          <a:lstStyle/>
          <a:p>
            <a:r>
              <a:rPr lang="en-US"/>
              <a:t>Bayesian</a:t>
            </a:r>
          </a:p>
        </p:txBody>
      </p:sp>
      <p:sp>
        <p:nvSpPr>
          <p:cNvPr id="7" name="Content Placeholder 6">
            <a:extLst>
              <a:ext uri="{FF2B5EF4-FFF2-40B4-BE49-F238E27FC236}">
                <a16:creationId xmlns:a16="http://schemas.microsoft.com/office/drawing/2014/main" id="{D0141DEC-7E67-3D99-F605-5A44EB9D1E0B}"/>
              </a:ext>
            </a:extLst>
          </p:cNvPr>
          <p:cNvSpPr>
            <a:spLocks noGrp="1"/>
          </p:cNvSpPr>
          <p:nvPr>
            <p:ph sz="quarter" idx="4"/>
          </p:nvPr>
        </p:nvSpPr>
        <p:spPr/>
        <p:txBody>
          <a:bodyPr>
            <a:normAutofit fontScale="77500" lnSpcReduction="20000"/>
          </a:bodyPr>
          <a:lstStyle/>
          <a:p>
            <a:pPr marL="0" indent="0" algn="just">
              <a:buNone/>
            </a:pPr>
            <a:endParaRPr lang="en-US"/>
          </a:p>
          <a:p>
            <a:pPr marL="0" indent="0" algn="just">
              <a:buNone/>
            </a:pPr>
            <a:r>
              <a:rPr lang="en-US"/>
              <a:t>Interpret a probability as measure of </a:t>
            </a:r>
            <a:r>
              <a:rPr lang="en-US" i="1"/>
              <a:t>belief</a:t>
            </a:r>
            <a:r>
              <a:rPr lang="en-US"/>
              <a:t>, or confidence, of an event occurring. Simply, a probability is a summary of an opinion. An individual who assigns a belief of 0 to an event has no confidence that the event will occur; conversely, assigning a belief of 1 implies that the individual is absolutely certain of an event occurring.</a:t>
            </a:r>
          </a:p>
          <a:p>
            <a:pPr marL="0" indent="0" algn="just">
              <a:buNone/>
            </a:pPr>
            <a:r>
              <a:rPr lang="en-US"/>
              <a:t>This definition agrees with the probability of a plane accident example, for having observed the frequency of plane accidents, an individual's belief should be equal to that frequency, excluding any outside information. </a:t>
            </a:r>
          </a:p>
          <a:p>
            <a:pPr marL="0" indent="0" algn="just">
              <a:buNone/>
            </a:pPr>
            <a:r>
              <a:rPr lang="en-US"/>
              <a:t>Similarly, under this definition of probability being equal to beliefs, it is meaningful to speak about probabilities (beliefs) of presidential election outcomes: how confident are you candidate A will win?</a:t>
            </a:r>
          </a:p>
        </p:txBody>
      </p:sp>
    </p:spTree>
    <p:extLst>
      <p:ext uri="{BB962C8B-B14F-4D97-AF65-F5344CB8AC3E}">
        <p14:creationId xmlns:p14="http://schemas.microsoft.com/office/powerpoint/2010/main" val="37354267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C0B4-27EA-4B38-892D-20D75069D103}"/>
              </a:ext>
            </a:extLst>
          </p:cNvPr>
          <p:cNvSpPr>
            <a:spLocks noGrp="1"/>
          </p:cNvSpPr>
          <p:nvPr>
            <p:ph type="title"/>
          </p:nvPr>
        </p:nvSpPr>
        <p:spPr/>
        <p:txBody>
          <a:bodyPr/>
          <a:lstStyle/>
          <a:p>
            <a:r>
              <a:rPr lang="en-US"/>
              <a:t>Example: Coin Tossing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5176B5-076E-4940-B380-DF726FFDE626}"/>
                  </a:ext>
                </a:extLst>
              </p:cNvPr>
              <p:cNvSpPr>
                <a:spLocks noGrp="1"/>
              </p:cNvSpPr>
              <p:nvPr>
                <p:ph idx="1"/>
              </p:nvPr>
            </p:nvSpPr>
            <p:spPr>
              <a:xfrm>
                <a:off x="818712" y="2222287"/>
                <a:ext cx="6907305" cy="1594339"/>
              </a:xfrm>
            </p:spPr>
            <p:txBody>
              <a:bodyPr/>
              <a:lstStyle/>
              <a:p>
                <a:r>
                  <a:rPr lang="en-US"/>
                  <a:t>We have a coin which may be fair or not</a:t>
                </a:r>
              </a:p>
              <a:p>
                <a:r>
                  <a:rPr lang="en-US"/>
                  <a:t>The task is to estimate a probability</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𝜃</m:t>
                    </m:r>
                  </m:oMath>
                </a14:m>
                <a:r>
                  <a:rPr lang="en-US"/>
                  <a:t> of landing heads up</a:t>
                </a:r>
              </a:p>
              <a:p>
                <a:r>
                  <a:rPr lang="en-US"/>
                  <a:t>Data: n tries with a result of x heads</a:t>
                </a:r>
              </a:p>
            </p:txBody>
          </p:sp>
        </mc:Choice>
        <mc:Fallback xmlns="">
          <p:sp>
            <p:nvSpPr>
              <p:cNvPr id="3" name="Content Placeholder 2">
                <a:extLst>
                  <a:ext uri="{FF2B5EF4-FFF2-40B4-BE49-F238E27FC236}">
                    <a16:creationId xmlns:a16="http://schemas.microsoft.com/office/drawing/2014/main" id="{B45176B5-076E-4940-B380-DF726FFDE626}"/>
                  </a:ext>
                </a:extLst>
              </p:cNvPr>
              <p:cNvSpPr>
                <a:spLocks noGrp="1" noRot="1" noChangeAspect="1" noMove="1" noResize="1" noEditPoints="1" noAdjustHandles="1" noChangeArrowheads="1" noChangeShapeType="1" noTextEdit="1"/>
              </p:cNvSpPr>
              <p:nvPr>
                <p:ph idx="1"/>
              </p:nvPr>
            </p:nvSpPr>
            <p:spPr>
              <a:xfrm>
                <a:off x="818712" y="2222287"/>
                <a:ext cx="6907305" cy="1594339"/>
              </a:xfrm>
              <a:blipFill>
                <a:blip r:embed="rId2"/>
                <a:stretch>
                  <a:fillRect l="-353"/>
                </a:stretch>
              </a:blipFill>
            </p:spPr>
            <p:txBody>
              <a:bodyPr/>
              <a:lstStyle/>
              <a:p>
                <a:r>
                  <a:rPr lang="en-US">
                    <a:noFill/>
                  </a:rPr>
                  <a:t> </a:t>
                </a:r>
              </a:p>
            </p:txBody>
          </p:sp>
        </mc:Fallback>
      </mc:AlternateContent>
      <p:pic>
        <p:nvPicPr>
          <p:cNvPr id="5" name="Picture 4" descr="A close up of a coin&#10;&#10;Description automatically generated">
            <a:extLst>
              <a:ext uri="{FF2B5EF4-FFF2-40B4-BE49-F238E27FC236}">
                <a16:creationId xmlns:a16="http://schemas.microsoft.com/office/drawing/2014/main" id="{10FF3600-FC8D-463B-875B-69CD4B1BF323}"/>
              </a:ext>
            </a:extLst>
          </p:cNvPr>
          <p:cNvPicPr>
            <a:picLocks noChangeAspect="1"/>
          </p:cNvPicPr>
          <p:nvPr/>
        </p:nvPicPr>
        <p:blipFill>
          <a:blip r:embed="rId3"/>
          <a:stretch>
            <a:fillRect/>
          </a:stretch>
        </p:blipFill>
        <p:spPr>
          <a:xfrm>
            <a:off x="8004520" y="2043319"/>
            <a:ext cx="3895725" cy="2400300"/>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C38F1C45-9CD5-4976-B3B2-B3F63A7573C5}"/>
              </a:ext>
            </a:extLst>
          </p:cNvPr>
          <p:cNvPicPr>
            <a:picLocks noChangeAspect="1"/>
          </p:cNvPicPr>
          <p:nvPr/>
        </p:nvPicPr>
        <p:blipFill>
          <a:blip r:embed="rId4"/>
          <a:stretch>
            <a:fillRect/>
          </a:stretch>
        </p:blipFill>
        <p:spPr>
          <a:xfrm>
            <a:off x="818712" y="4667250"/>
            <a:ext cx="3905250" cy="2190750"/>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4C36037D-2568-4E19-A43A-168899B9B337}"/>
              </a:ext>
            </a:extLst>
          </p:cNvPr>
          <p:cNvPicPr>
            <a:picLocks noChangeAspect="1"/>
          </p:cNvPicPr>
          <p:nvPr/>
        </p:nvPicPr>
        <p:blipFill>
          <a:blip r:embed="rId5"/>
          <a:stretch>
            <a:fillRect/>
          </a:stretch>
        </p:blipFill>
        <p:spPr>
          <a:xfrm>
            <a:off x="6596477" y="4443619"/>
            <a:ext cx="4301896" cy="2425431"/>
          </a:xfrm>
          <a:prstGeom prst="rect">
            <a:avLst/>
          </a:prstGeom>
        </p:spPr>
      </p:pic>
      <p:sp>
        <p:nvSpPr>
          <p:cNvPr id="9" name="Arrow: Right 8">
            <a:extLst>
              <a:ext uri="{FF2B5EF4-FFF2-40B4-BE49-F238E27FC236}">
                <a16:creationId xmlns:a16="http://schemas.microsoft.com/office/drawing/2014/main" id="{63440FFC-FE50-43A5-8EF8-8346D5E27B2D}"/>
              </a:ext>
            </a:extLst>
          </p:cNvPr>
          <p:cNvSpPr/>
          <p:nvPr/>
        </p:nvSpPr>
        <p:spPr>
          <a:xfrm>
            <a:off x="5339566" y="540688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E18F68F-F925-45AF-99CE-66445CD0F67C}"/>
              </a:ext>
            </a:extLst>
          </p:cNvPr>
          <p:cNvSpPr txBox="1"/>
          <p:nvPr/>
        </p:nvSpPr>
        <p:spPr>
          <a:xfrm>
            <a:off x="818712" y="4088403"/>
            <a:ext cx="2523448" cy="369332"/>
          </a:xfrm>
          <a:prstGeom prst="rect">
            <a:avLst/>
          </a:prstGeom>
          <a:noFill/>
        </p:spPr>
        <p:txBody>
          <a:bodyPr wrap="none" rtlCol="0">
            <a:spAutoFit/>
          </a:bodyPr>
          <a:lstStyle/>
          <a:p>
            <a:r>
              <a:rPr lang="en-US" b="1"/>
              <a:t>Bayesian framework:</a:t>
            </a:r>
            <a:endParaRPr lang="en-US"/>
          </a:p>
        </p:txBody>
      </p:sp>
    </p:spTree>
    <p:extLst>
      <p:ext uri="{BB962C8B-B14F-4D97-AF65-F5344CB8AC3E}">
        <p14:creationId xmlns:p14="http://schemas.microsoft.com/office/powerpoint/2010/main" val="154979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4B6A0-4E6B-9EE4-2CFD-70C40F1C067C}"/>
              </a:ext>
            </a:extLst>
          </p:cNvPr>
          <p:cNvSpPr>
            <a:spLocks noGrp="1"/>
          </p:cNvSpPr>
          <p:nvPr>
            <p:ph type="title"/>
          </p:nvPr>
        </p:nvSpPr>
        <p:spPr/>
        <p:txBody>
          <a:bodyPr/>
          <a:lstStyle/>
          <a:p>
            <a:r>
              <a:rPr lang="en-US"/>
              <a:t>The Model</a:t>
            </a:r>
          </a:p>
        </p:txBody>
      </p:sp>
      <p:pic>
        <p:nvPicPr>
          <p:cNvPr id="5" name="Picture 4" descr="A diagram of a diagram&#10;&#10;Description automatically generated">
            <a:extLst>
              <a:ext uri="{FF2B5EF4-FFF2-40B4-BE49-F238E27FC236}">
                <a16:creationId xmlns:a16="http://schemas.microsoft.com/office/drawing/2014/main" id="{8957B4C1-8EF2-03ED-1E24-ED857F40C6E7}"/>
              </a:ext>
            </a:extLst>
          </p:cNvPr>
          <p:cNvPicPr>
            <a:picLocks noChangeAspect="1"/>
          </p:cNvPicPr>
          <p:nvPr/>
        </p:nvPicPr>
        <p:blipFill>
          <a:blip r:embed="rId2"/>
          <a:stretch>
            <a:fillRect/>
          </a:stretch>
        </p:blipFill>
        <p:spPr>
          <a:xfrm>
            <a:off x="5163618" y="2795685"/>
            <a:ext cx="1304925" cy="2628900"/>
          </a:xfrm>
          <a:prstGeom prst="rect">
            <a:avLst/>
          </a:prstGeom>
        </p:spPr>
      </p:pic>
    </p:spTree>
    <p:extLst>
      <p:ext uri="{BB962C8B-B14F-4D97-AF65-F5344CB8AC3E}">
        <p14:creationId xmlns:p14="http://schemas.microsoft.com/office/powerpoint/2010/main" val="516999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5B8F-EDF3-4D2B-86BB-EF7704FE9A28}"/>
              </a:ext>
            </a:extLst>
          </p:cNvPr>
          <p:cNvSpPr>
            <a:spLocks noGrp="1"/>
          </p:cNvSpPr>
          <p:nvPr>
            <p:ph type="title"/>
          </p:nvPr>
        </p:nvSpPr>
        <p:spPr/>
        <p:txBody>
          <a:bodyPr/>
          <a:lstStyle/>
          <a:p>
            <a:r>
              <a:rPr lang="en-US"/>
              <a:t>Bernoulli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8EE3FA-8603-490F-8346-C9D2C242EA1D}"/>
                  </a:ext>
                </a:extLst>
              </p:cNvPr>
              <p:cNvSpPr>
                <a:spLocks noGrp="1"/>
              </p:cNvSpPr>
              <p:nvPr>
                <p:ph sz="half" idx="1"/>
              </p:nvPr>
            </p:nvSpPr>
            <p:spPr>
              <a:xfrm>
                <a:off x="294860" y="3096931"/>
                <a:ext cx="5483087" cy="3638764"/>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Ber</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US"/>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𝑘</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e>
                        <m:sup>
                          <m:r>
                            <a:rPr lang="en-US" b="0" i="1" smtClean="0">
                              <a:latin typeface="Cambria Math" panose="02040503050406030204" pitchFamily="18" charset="0"/>
                            </a:rPr>
                            <m:t>1−</m:t>
                          </m:r>
                          <m:r>
                            <a:rPr lang="en-US" b="0" i="1" smtClean="0">
                              <a:latin typeface="Cambria Math" panose="02040503050406030204" pitchFamily="18" charset="0"/>
                            </a:rPr>
                            <m:t>𝑘</m:t>
                          </m:r>
                        </m:sup>
                      </m:sSup>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=0,1</m:t>
                      </m:r>
                    </m:oMath>
                  </m:oMathPara>
                </a14:m>
                <a:endParaRPr lang="en-US"/>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e>
                        <m:e>
                          <m:r>
                            <a:rPr lang="en-US" b="0" i="1" smtClean="0">
                              <a:latin typeface="Cambria Math" panose="02040503050406030204" pitchFamily="18" charset="0"/>
                            </a:rPr>
                            <m:t>𝑝</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sup>
                        <m:e>
                          <m:r>
                            <a:rPr lang="en-US" b="0" i="1" smtClean="0">
                              <a:latin typeface="Cambria Math" panose="02040503050406030204" pitchFamily="18" charset="0"/>
                            </a:rPr>
                            <m:t>𝑘𝑃</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e>
                      </m:nary>
                      <m:r>
                        <a:rPr lang="en-US" b="0" i="1" smtClean="0">
                          <a:latin typeface="Cambria Math" panose="02040503050406030204" pitchFamily="18" charset="0"/>
                        </a:rPr>
                        <m:t>=</m:t>
                      </m:r>
                      <m:r>
                        <a:rPr lang="en-US" b="0" i="1" smtClean="0">
                          <a:latin typeface="Cambria Math" panose="02040503050406030204" pitchFamily="18" charset="0"/>
                        </a:rPr>
                        <m:t>𝑝</m:t>
                      </m:r>
                    </m:oMath>
                  </m:oMathPara>
                </a14:m>
                <a:endParaRPr lang="en-US"/>
              </a:p>
            </p:txBody>
          </p:sp>
        </mc:Choice>
        <mc:Fallback xmlns="">
          <p:sp>
            <p:nvSpPr>
              <p:cNvPr id="3" name="Content Placeholder 2">
                <a:extLst>
                  <a:ext uri="{FF2B5EF4-FFF2-40B4-BE49-F238E27FC236}">
                    <a16:creationId xmlns:a16="http://schemas.microsoft.com/office/drawing/2014/main" id="{488EE3FA-8603-490F-8346-C9D2C242EA1D}"/>
                  </a:ext>
                </a:extLst>
              </p:cNvPr>
              <p:cNvSpPr>
                <a:spLocks noGrp="1" noRot="1" noChangeAspect="1" noMove="1" noResize="1" noEditPoints="1" noAdjustHandles="1" noChangeArrowheads="1" noChangeShapeType="1" noTextEdit="1"/>
              </p:cNvSpPr>
              <p:nvPr>
                <p:ph sz="half" idx="1"/>
              </p:nvPr>
            </p:nvSpPr>
            <p:spPr>
              <a:xfrm>
                <a:off x="294860" y="3096931"/>
                <a:ext cx="5483087" cy="3638764"/>
              </a:xfrm>
              <a:blipFill>
                <a:blip r:embed="rId2"/>
                <a:stretch>
                  <a:fillRect/>
                </a:stretch>
              </a:blipFill>
            </p:spPr>
            <p:txBody>
              <a:bodyPr/>
              <a:lstStyle/>
              <a:p>
                <a:r>
                  <a:rPr lang="en-US">
                    <a:noFill/>
                  </a:rPr>
                  <a:t> </a:t>
                </a:r>
              </a:p>
            </p:txBody>
          </p:sp>
        </mc:Fallback>
      </mc:AlternateContent>
      <p:pic>
        <p:nvPicPr>
          <p:cNvPr id="5" name="Picture 4" descr="A screenshot of a social media post&#10;&#10;Description generated with very high confidence">
            <a:extLst>
              <a:ext uri="{FF2B5EF4-FFF2-40B4-BE49-F238E27FC236}">
                <a16:creationId xmlns:a16="http://schemas.microsoft.com/office/drawing/2014/main" id="{98EF663E-ECE8-402F-B375-6FD3FB042B2B}"/>
              </a:ext>
            </a:extLst>
          </p:cNvPr>
          <p:cNvPicPr>
            <a:picLocks noChangeAspect="1"/>
          </p:cNvPicPr>
          <p:nvPr/>
        </p:nvPicPr>
        <p:blipFill>
          <a:blip r:embed="rId3"/>
          <a:stretch>
            <a:fillRect/>
          </a:stretch>
        </p:blipFill>
        <p:spPr>
          <a:xfrm>
            <a:off x="6653616" y="1959197"/>
            <a:ext cx="4728382" cy="3531510"/>
          </a:xfrm>
          <a:prstGeom prst="rect">
            <a:avLst/>
          </a:prstGeom>
        </p:spPr>
      </p:pic>
      <p:sp>
        <p:nvSpPr>
          <p:cNvPr id="6" name="TextBox 5">
            <a:extLst>
              <a:ext uri="{FF2B5EF4-FFF2-40B4-BE49-F238E27FC236}">
                <a16:creationId xmlns:a16="http://schemas.microsoft.com/office/drawing/2014/main" id="{61431A1C-A4AF-4634-BAD8-E1C900F89A4E}"/>
              </a:ext>
            </a:extLst>
          </p:cNvPr>
          <p:cNvSpPr txBox="1"/>
          <p:nvPr/>
        </p:nvSpPr>
        <p:spPr>
          <a:xfrm>
            <a:off x="7633252" y="5847600"/>
            <a:ext cx="2768707" cy="307777"/>
          </a:xfrm>
          <a:prstGeom prst="rect">
            <a:avLst/>
          </a:prstGeom>
          <a:noFill/>
        </p:spPr>
        <p:txBody>
          <a:bodyPr wrap="none" rtlCol="0">
            <a:spAutoFit/>
          </a:bodyPr>
          <a:lstStyle/>
          <a:p>
            <a:r>
              <a:rPr lang="en-US" sz="1400">
                <a:latin typeface="Consolas" panose="020B0609020204030204" pitchFamily="49" charset="0"/>
              </a:rPr>
              <a:t>Z = </a:t>
            </a:r>
            <a:r>
              <a:rPr lang="en-US" sz="1400" err="1">
                <a:latin typeface="Consolas" panose="020B0609020204030204" pitchFamily="49" charset="0"/>
              </a:rPr>
              <a:t>pymc.Bernoulli</a:t>
            </a:r>
            <a:r>
              <a:rPr lang="en-US" sz="1400">
                <a:latin typeface="Consolas" panose="020B0609020204030204" pitchFamily="49" charset="0"/>
              </a:rPr>
              <a:t>(“Z”, p)</a:t>
            </a:r>
          </a:p>
        </p:txBody>
      </p:sp>
    </p:spTree>
    <p:extLst>
      <p:ext uri="{BB962C8B-B14F-4D97-AF65-F5344CB8AC3E}">
        <p14:creationId xmlns:p14="http://schemas.microsoft.com/office/powerpoint/2010/main" val="1055937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5B8F-EDF3-4D2B-86BB-EF7704FE9A28}"/>
              </a:ext>
            </a:extLst>
          </p:cNvPr>
          <p:cNvSpPr>
            <a:spLocks noGrp="1"/>
          </p:cNvSpPr>
          <p:nvPr>
            <p:ph type="title"/>
          </p:nvPr>
        </p:nvSpPr>
        <p:spPr/>
        <p:txBody>
          <a:bodyPr/>
          <a:lstStyle/>
          <a:p>
            <a:r>
              <a:rPr lang="en-US"/>
              <a:t>Binomial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8EE3FA-8603-490F-8346-C9D2C242EA1D}"/>
                  </a:ext>
                </a:extLst>
              </p:cNvPr>
              <p:cNvSpPr>
                <a:spLocks noGrp="1"/>
              </p:cNvSpPr>
              <p:nvPr>
                <p:ph sz="half" idx="1"/>
              </p:nvPr>
            </p:nvSpPr>
            <p:spPr>
              <a:xfrm>
                <a:off x="294860" y="2650435"/>
                <a:ext cx="5483087" cy="4085260"/>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Bin</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US"/>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𝑁</m:t>
                                  </m:r>
                                </m:e>
                                <m:e>
                                  <m:r>
                                    <a:rPr lang="en-US" b="0" i="1" smtClean="0">
                                      <a:latin typeface="Cambria Math" panose="02040503050406030204" pitchFamily="18" charset="0"/>
                                    </a:rPr>
                                    <m:t>𝑘</m:t>
                                  </m:r>
                                </m:e>
                              </m:eqArr>
                            </m:e>
                          </m:d>
                          <m:r>
                            <a:rPr lang="en-US" b="0" i="1" smtClean="0">
                              <a:latin typeface="Cambria Math" panose="02040503050406030204" pitchFamily="18" charset="0"/>
                            </a:rPr>
                            <m:t>𝑝</m:t>
                          </m:r>
                        </m:e>
                        <m:sup>
                          <m:r>
                            <a:rPr lang="en-US" b="0" i="1" smtClean="0">
                              <a:latin typeface="Cambria Math" panose="02040503050406030204" pitchFamily="18" charset="0"/>
                            </a:rPr>
                            <m:t>𝑘</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e>
                        <m:sup>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𝑘</m:t>
                          </m:r>
                        </m:sup>
                      </m:sSup>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=0,1, …, </m:t>
                      </m:r>
                      <m:r>
                        <a:rPr lang="en-US" b="0" i="1" smtClean="0">
                          <a:latin typeface="Cambria Math" panose="02040503050406030204" pitchFamily="18" charset="0"/>
                        </a:rPr>
                        <m:t>𝑁</m:t>
                      </m:r>
                    </m:oMath>
                  </m:oMathPara>
                </a14:m>
                <a:endParaRPr lang="en-US"/>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e>
                        <m:e>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𝑝</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sup>
                        <m:e>
                          <m:r>
                            <a:rPr lang="en-US" b="0" i="1" smtClean="0">
                              <a:latin typeface="Cambria Math" panose="02040503050406030204" pitchFamily="18" charset="0"/>
                            </a:rPr>
                            <m:t>𝑘𝑃</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e>
                      </m:nary>
                      <m:r>
                        <a:rPr lang="en-US" b="0" i="1" smtClean="0">
                          <a:latin typeface="Cambria Math" panose="02040503050406030204" pitchFamily="18" charset="0"/>
                        </a:rPr>
                        <m:t>=</m:t>
                      </m:r>
                      <m:r>
                        <a:rPr lang="en-US" b="0" i="1" smtClean="0">
                          <a:latin typeface="Cambria Math" panose="02040503050406030204" pitchFamily="18" charset="0"/>
                        </a:rPr>
                        <m:t>𝑁𝑝</m:t>
                      </m:r>
                    </m:oMath>
                  </m:oMathPara>
                </a14:m>
                <a:endParaRPr lang="en-US"/>
              </a:p>
              <a:p>
                <a:pPr marL="0" indent="0">
                  <a:buNone/>
                </a:pPr>
                <a:endParaRPr lang="en-US"/>
              </a:p>
              <a:p>
                <a:pPr marL="0" indent="0">
                  <a:buNone/>
                </a:pPr>
                <a14:m>
                  <m:oMath xmlns:m="http://schemas.openxmlformats.org/officeDocument/2006/math">
                    <m:r>
                      <a:rPr lang="en-US" b="0" i="1" smtClean="0">
                        <a:latin typeface="Cambria Math" panose="02040503050406030204" pitchFamily="18" charset="0"/>
                      </a:rPr>
                      <m:t>𝑍</m:t>
                    </m:r>
                  </m:oMath>
                </a14:m>
                <a:r>
                  <a:rPr lang="en-US"/>
                  <a:t> is the number of events that occurred in the </a:t>
                </a:r>
                <a14:m>
                  <m:oMath xmlns:m="http://schemas.openxmlformats.org/officeDocument/2006/math">
                    <m:r>
                      <a:rPr lang="en-US" b="0" i="1" smtClean="0">
                        <a:latin typeface="Cambria Math" panose="02040503050406030204" pitchFamily="18" charset="0"/>
                      </a:rPr>
                      <m:t>𝑁</m:t>
                    </m:r>
                  </m:oMath>
                </a14:m>
                <a:r>
                  <a:rPr lang="en-US"/>
                  <a:t> trials, and </a:t>
                </a:r>
                <a14:m>
                  <m:oMath xmlns:m="http://schemas.openxmlformats.org/officeDocument/2006/math">
                    <m:r>
                      <a:rPr lang="en-US" b="0" i="1" smtClean="0">
                        <a:latin typeface="Cambria Math" panose="02040503050406030204" pitchFamily="18" charset="0"/>
                      </a:rPr>
                      <m:t>𝑝</m:t>
                    </m:r>
                  </m:oMath>
                </a14:m>
                <a:r>
                  <a:rPr lang="en-US"/>
                  <a:t> is the probability of a single event</a:t>
                </a:r>
              </a:p>
            </p:txBody>
          </p:sp>
        </mc:Choice>
        <mc:Fallback xmlns="">
          <p:sp>
            <p:nvSpPr>
              <p:cNvPr id="3" name="Content Placeholder 2">
                <a:extLst>
                  <a:ext uri="{FF2B5EF4-FFF2-40B4-BE49-F238E27FC236}">
                    <a16:creationId xmlns:a16="http://schemas.microsoft.com/office/drawing/2014/main" id="{488EE3FA-8603-490F-8346-C9D2C242EA1D}"/>
                  </a:ext>
                </a:extLst>
              </p:cNvPr>
              <p:cNvSpPr>
                <a:spLocks noGrp="1" noRot="1" noChangeAspect="1" noMove="1" noResize="1" noEditPoints="1" noAdjustHandles="1" noChangeArrowheads="1" noChangeShapeType="1" noTextEdit="1"/>
              </p:cNvSpPr>
              <p:nvPr>
                <p:ph sz="half" idx="1"/>
              </p:nvPr>
            </p:nvSpPr>
            <p:spPr>
              <a:xfrm>
                <a:off x="294860" y="2650435"/>
                <a:ext cx="5483087" cy="4085260"/>
              </a:xfrm>
              <a:blipFill>
                <a:blip r:embed="rId2"/>
                <a:stretch>
                  <a:fillRect l="-88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1431A1C-A4AF-4634-BAD8-E1C900F89A4E}"/>
              </a:ext>
            </a:extLst>
          </p:cNvPr>
          <p:cNvSpPr txBox="1"/>
          <p:nvPr/>
        </p:nvSpPr>
        <p:spPr>
          <a:xfrm>
            <a:off x="7633252" y="5847600"/>
            <a:ext cx="2967479" cy="307777"/>
          </a:xfrm>
          <a:prstGeom prst="rect">
            <a:avLst/>
          </a:prstGeom>
          <a:noFill/>
        </p:spPr>
        <p:txBody>
          <a:bodyPr wrap="none" rtlCol="0">
            <a:spAutoFit/>
          </a:bodyPr>
          <a:lstStyle/>
          <a:p>
            <a:r>
              <a:rPr lang="en-US" sz="1400">
                <a:latin typeface="Consolas" panose="020B0609020204030204" pitchFamily="49" charset="0"/>
              </a:rPr>
              <a:t>Z = </a:t>
            </a:r>
            <a:r>
              <a:rPr lang="en-US" sz="1400" err="1">
                <a:latin typeface="Consolas" panose="020B0609020204030204" pitchFamily="49" charset="0"/>
              </a:rPr>
              <a:t>pymc.Binomial</a:t>
            </a:r>
            <a:r>
              <a:rPr lang="en-US" sz="1400">
                <a:latin typeface="Consolas" panose="020B0609020204030204" pitchFamily="49" charset="0"/>
              </a:rPr>
              <a:t>(“Z”, N, p)</a:t>
            </a:r>
          </a:p>
        </p:txBody>
      </p:sp>
      <p:pic>
        <p:nvPicPr>
          <p:cNvPr id="7" name="Picture 6" descr="A screenshot of a cell phone&#10;&#10;Description generated with high confidence">
            <a:extLst>
              <a:ext uri="{FF2B5EF4-FFF2-40B4-BE49-F238E27FC236}">
                <a16:creationId xmlns:a16="http://schemas.microsoft.com/office/drawing/2014/main" id="{15C36B70-F323-4CD4-BD49-335DA939706B}"/>
              </a:ext>
            </a:extLst>
          </p:cNvPr>
          <p:cNvPicPr>
            <a:picLocks noChangeAspect="1"/>
          </p:cNvPicPr>
          <p:nvPr/>
        </p:nvPicPr>
        <p:blipFill>
          <a:blip r:embed="rId3"/>
          <a:stretch>
            <a:fillRect/>
          </a:stretch>
        </p:blipFill>
        <p:spPr>
          <a:xfrm>
            <a:off x="4714875" y="2226365"/>
            <a:ext cx="7477125" cy="2590800"/>
          </a:xfrm>
          <a:prstGeom prst="rect">
            <a:avLst/>
          </a:prstGeom>
        </p:spPr>
      </p:pic>
    </p:spTree>
    <p:extLst>
      <p:ext uri="{BB962C8B-B14F-4D97-AF65-F5344CB8AC3E}">
        <p14:creationId xmlns:p14="http://schemas.microsoft.com/office/powerpoint/2010/main" val="42730537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1D6A12-9022-4CB2-B047-0E7C068B71A6}"/>
              </a:ext>
            </a:extLst>
          </p:cNvPr>
          <p:cNvSpPr>
            <a:spLocks noGrp="1"/>
          </p:cNvSpPr>
          <p:nvPr>
            <p:ph type="title"/>
          </p:nvPr>
        </p:nvSpPr>
        <p:spPr/>
        <p:txBody>
          <a:bodyPr/>
          <a:lstStyle/>
          <a:p>
            <a:r>
              <a:rPr lang="en-US"/>
              <a:t>Continuous Uniform Distribution </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8A36327-6265-485E-BC58-921C1DFB1D65}"/>
                  </a:ext>
                </a:extLst>
              </p:cNvPr>
              <p:cNvSpPr>
                <a:spLocks noGrp="1"/>
              </p:cNvSpPr>
              <p:nvPr>
                <p:ph idx="1"/>
              </p:nvPr>
            </p:nvSpPr>
            <p:spPr>
              <a:xfrm>
                <a:off x="212034" y="3968335"/>
                <a:ext cx="5883965" cy="2442477"/>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𝑈</m:t>
                          </m:r>
                        </m:e>
                        <m: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sub>
                      </m:sSub>
                    </m:oMath>
                  </m:oMathPara>
                </a14:m>
                <a:endParaRPr lang="en-US"/>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𝑍</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e>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den>
                                </m:f>
                                <m:r>
                                  <m:rPr>
                                    <m:brk m:alnAt="7"/>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m:rPr>
                                    <m:nor/>
                                    <m:brk m:alnAt="7"/>
                                  </m:rPr>
                                  <a:rPr lang="en-US" b="0" i="0" smtClean="0">
                                    <a:latin typeface="Cambria Math" panose="02040503050406030204" pitchFamily="18" charset="0"/>
                                    <a:ea typeface="Cambria Math" panose="02040503050406030204" pitchFamily="18" charset="0"/>
                                  </a:rPr>
                                  <m:t>f</m:t>
                                </m:r>
                                <m:r>
                                  <m:rPr>
                                    <m:nor/>
                                  </m:rPr>
                                  <a:rPr lang="en-US" b="0" i="0" smtClean="0">
                                    <a:latin typeface="Cambria Math" panose="02040503050406030204" pitchFamily="18" charset="0"/>
                                    <a:ea typeface="Cambria Math" panose="02040503050406030204" pitchFamily="18" charset="0"/>
                                  </a:rPr>
                                  <m:t>or</m:t>
                                </m:r>
                                <m:r>
                                  <m:rPr>
                                    <m:brk m:alnAt="7"/>
                                  </m:rP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ea typeface="Cambria Math" panose="02040503050406030204" pitchFamily="18" charset="0"/>
                                  </a:rPr>
                                  <m:t>0                </m:t>
                                </m:r>
                                <m:r>
                                  <m:rPr>
                                    <m:nor/>
                                  </m:rPr>
                                  <a:rPr lang="en-US" b="0" i="0" smtClean="0">
                                    <a:latin typeface="Cambria Math" panose="02040503050406030204" pitchFamily="18" charset="0"/>
                                    <a:ea typeface="Cambria Math" panose="02040503050406030204" pitchFamily="18" charset="0"/>
                                  </a:rPr>
                                  <m:t>otherwise</m:t>
                                </m:r>
                                <m:r>
                                  <a:rPr lang="en-US" b="0" i="1" smtClean="0">
                                    <a:latin typeface="Cambria Math" panose="02040503050406030204" pitchFamily="18" charset="0"/>
                                    <a:ea typeface="Cambria Math" panose="02040503050406030204" pitchFamily="18" charset="0"/>
                                  </a:rPr>
                                  <m:t>    </m:t>
                                </m:r>
                              </m:e>
                            </m:mr>
                          </m:m>
                        </m:e>
                      </m:d>
                      <m:r>
                        <a:rPr lang="en-US" b="0" i="1" smtClean="0">
                          <a:latin typeface="Cambria Math" panose="02040503050406030204" pitchFamily="18" charset="0"/>
                          <a:ea typeface="Cambria Math" panose="02040503050406030204" pitchFamily="18" charset="0"/>
                        </a:rPr>
                        <m:t>  −∞&lt;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&lt;∞</m:t>
                      </m:r>
                    </m:oMath>
                  </m:oMathPara>
                </a14:m>
                <a:endParaRPr lang="en-US"/>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e>
                        <m:e>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oMath>
                  </m:oMathPara>
                </a14:m>
                <a:endParaRPr lang="en-US"/>
              </a:p>
            </p:txBody>
          </p:sp>
        </mc:Choice>
        <mc:Fallback xmlns="">
          <p:sp>
            <p:nvSpPr>
              <p:cNvPr id="6" name="Content Placeholder 5">
                <a:extLst>
                  <a:ext uri="{FF2B5EF4-FFF2-40B4-BE49-F238E27FC236}">
                    <a16:creationId xmlns:a16="http://schemas.microsoft.com/office/drawing/2014/main" id="{D8A36327-6265-485E-BC58-921C1DFB1D65}"/>
                  </a:ext>
                </a:extLst>
              </p:cNvPr>
              <p:cNvSpPr>
                <a:spLocks noGrp="1" noRot="1" noChangeAspect="1" noMove="1" noResize="1" noEditPoints="1" noAdjustHandles="1" noChangeArrowheads="1" noChangeShapeType="1" noTextEdit="1"/>
              </p:cNvSpPr>
              <p:nvPr>
                <p:ph idx="1"/>
              </p:nvPr>
            </p:nvSpPr>
            <p:spPr>
              <a:xfrm>
                <a:off x="212034" y="3968335"/>
                <a:ext cx="5883965" cy="2442477"/>
              </a:xfrm>
              <a:blipFill>
                <a:blip r:embed="rId2"/>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D403932-9F77-4CFA-AC93-667D5D867E76}"/>
              </a:ext>
            </a:extLst>
          </p:cNvPr>
          <p:cNvSpPr txBox="1"/>
          <p:nvPr/>
        </p:nvSpPr>
        <p:spPr>
          <a:xfrm>
            <a:off x="6586331" y="5440361"/>
            <a:ext cx="2768707" cy="307777"/>
          </a:xfrm>
          <a:prstGeom prst="rect">
            <a:avLst/>
          </a:prstGeom>
          <a:noFill/>
        </p:spPr>
        <p:txBody>
          <a:bodyPr wrap="none" rtlCol="0">
            <a:spAutoFit/>
          </a:bodyPr>
          <a:lstStyle/>
          <a:p>
            <a:r>
              <a:rPr lang="en-US" sz="1400">
                <a:latin typeface="Consolas" panose="020B0609020204030204" pitchFamily="49" charset="0"/>
              </a:rPr>
              <a:t>Z=</a:t>
            </a:r>
            <a:r>
              <a:rPr lang="en-US" sz="1400" err="1">
                <a:latin typeface="Consolas" panose="020B0609020204030204" pitchFamily="49" charset="0"/>
              </a:rPr>
              <a:t>pymc.Uniform</a:t>
            </a:r>
            <a:r>
              <a:rPr lang="en-US" sz="1400">
                <a:latin typeface="Consolas" panose="020B0609020204030204" pitchFamily="49" charset="0"/>
              </a:rPr>
              <a:t>(“Z”, a, b)</a:t>
            </a:r>
          </a:p>
        </p:txBody>
      </p:sp>
      <p:pic>
        <p:nvPicPr>
          <p:cNvPr id="2" name="Picture 1">
            <a:extLst>
              <a:ext uri="{FF2B5EF4-FFF2-40B4-BE49-F238E27FC236}">
                <a16:creationId xmlns:a16="http://schemas.microsoft.com/office/drawing/2014/main" id="{774895F5-6176-7F1D-DF04-E4570E8103E9}"/>
              </a:ext>
            </a:extLst>
          </p:cNvPr>
          <p:cNvPicPr>
            <a:picLocks noChangeAspect="1"/>
          </p:cNvPicPr>
          <p:nvPr/>
        </p:nvPicPr>
        <p:blipFill>
          <a:blip r:embed="rId3"/>
          <a:stretch>
            <a:fillRect/>
          </a:stretch>
        </p:blipFill>
        <p:spPr>
          <a:xfrm>
            <a:off x="6049106" y="1935649"/>
            <a:ext cx="3816594" cy="2732681"/>
          </a:xfrm>
          <a:prstGeom prst="rect">
            <a:avLst/>
          </a:prstGeom>
        </p:spPr>
      </p:pic>
    </p:spTree>
    <p:extLst>
      <p:ext uri="{BB962C8B-B14F-4D97-AF65-F5344CB8AC3E}">
        <p14:creationId xmlns:p14="http://schemas.microsoft.com/office/powerpoint/2010/main" val="11361571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C40870-2B31-F3F8-6236-65BAFD4EF2AB}"/>
              </a:ext>
            </a:extLst>
          </p:cNvPr>
          <p:cNvSpPr>
            <a:spLocks noGrp="1"/>
          </p:cNvSpPr>
          <p:nvPr>
            <p:ph type="title"/>
          </p:nvPr>
        </p:nvSpPr>
        <p:spPr/>
        <p:txBody>
          <a:bodyPr/>
          <a:lstStyle/>
          <a:p>
            <a:r>
              <a:rPr lang="en-US" err="1"/>
              <a:t>PyMC</a:t>
            </a:r>
            <a:r>
              <a:rPr lang="en-US"/>
              <a:t> Solution</a:t>
            </a:r>
          </a:p>
        </p:txBody>
      </p:sp>
      <p:sp>
        <p:nvSpPr>
          <p:cNvPr id="5" name="Content Placeholder 4">
            <a:extLst>
              <a:ext uri="{FF2B5EF4-FFF2-40B4-BE49-F238E27FC236}">
                <a16:creationId xmlns:a16="http://schemas.microsoft.com/office/drawing/2014/main" id="{EC8FC415-BE8C-1D31-ABED-1379519F0B54}"/>
              </a:ext>
            </a:extLst>
          </p:cNvPr>
          <p:cNvSpPr>
            <a:spLocks noGrp="1"/>
          </p:cNvSpPr>
          <p:nvPr>
            <p:ph idx="1"/>
          </p:nvPr>
        </p:nvSpPr>
        <p:spPr>
          <a:xfrm>
            <a:off x="4855633" y="0"/>
            <a:ext cx="7336367" cy="6858000"/>
          </a:xfrm>
        </p:spPr>
        <p:txBody>
          <a:bodyPr>
            <a:normAutofit fontScale="77500" lnSpcReduction="20000"/>
          </a:bodyPr>
          <a:lstStyle/>
          <a:p>
            <a:pPr marL="0" indent="0">
              <a:buNone/>
            </a:pPr>
            <a:r>
              <a:rPr lang="en-US" sz="1400">
                <a:latin typeface="Consolas"/>
              </a:rPr>
              <a:t>import </a:t>
            </a:r>
            <a:r>
              <a:rPr lang="en-US" sz="1400" err="1">
                <a:latin typeface="Consolas"/>
              </a:rPr>
              <a:t>pymc</a:t>
            </a:r>
            <a:r>
              <a:rPr lang="en-US" sz="1400">
                <a:latin typeface="Consolas"/>
              </a:rPr>
              <a:t> as pm</a:t>
            </a:r>
          </a:p>
          <a:p>
            <a:pPr marL="0" indent="0">
              <a:buNone/>
            </a:pPr>
            <a:r>
              <a:rPr lang="en-US" sz="1400">
                <a:latin typeface="Consolas"/>
              </a:rPr>
              <a:t>import </a:t>
            </a:r>
            <a:r>
              <a:rPr lang="en-US" sz="1400" err="1">
                <a:latin typeface="Consolas"/>
              </a:rPr>
              <a:t>graphviz</a:t>
            </a:r>
            <a:r>
              <a:rPr lang="en-US" sz="1400">
                <a:latin typeface="Consolas"/>
              </a:rPr>
              <a:t> as </a:t>
            </a:r>
            <a:r>
              <a:rPr lang="en-US" sz="1400" err="1">
                <a:latin typeface="Consolas"/>
              </a:rPr>
              <a:t>gv</a:t>
            </a:r>
            <a:endParaRPr lang="en-US" sz="1400">
              <a:latin typeface="Consolas"/>
            </a:endParaRPr>
          </a:p>
          <a:p>
            <a:pPr marL="0" indent="0">
              <a:buNone/>
            </a:pPr>
            <a:r>
              <a:rPr lang="en-US" sz="1400">
                <a:latin typeface="Consolas"/>
              </a:rPr>
              <a:t>import </a:t>
            </a:r>
            <a:r>
              <a:rPr lang="en-US" sz="1400" err="1">
                <a:latin typeface="Consolas"/>
              </a:rPr>
              <a:t>numpy</a:t>
            </a:r>
            <a:r>
              <a:rPr lang="en-US" sz="1400">
                <a:latin typeface="Consolas"/>
              </a:rPr>
              <a:t> as np</a:t>
            </a:r>
          </a:p>
          <a:p>
            <a:pPr marL="0" indent="0">
              <a:buNone/>
            </a:pPr>
            <a:r>
              <a:rPr lang="en-US" sz="1400">
                <a:latin typeface="Consolas"/>
              </a:rPr>
              <a:t>import </a:t>
            </a:r>
            <a:r>
              <a:rPr lang="en-US" sz="1400" err="1">
                <a:latin typeface="Consolas"/>
              </a:rPr>
              <a:t>matplotlib.pyplot</a:t>
            </a:r>
            <a:r>
              <a:rPr lang="en-US" sz="1400">
                <a:latin typeface="Consolas"/>
              </a:rPr>
              <a:t> as </a:t>
            </a:r>
            <a:r>
              <a:rPr lang="en-US" sz="1400" err="1">
                <a:latin typeface="Consolas"/>
              </a:rPr>
              <a:t>plt</a:t>
            </a:r>
            <a:endParaRPr lang="en-US" sz="1400">
              <a:latin typeface="Consolas"/>
            </a:endParaRPr>
          </a:p>
          <a:p>
            <a:pPr marL="0" indent="0">
              <a:buNone/>
            </a:pPr>
            <a:endParaRPr lang="en-US" sz="1400">
              <a:latin typeface="Consolas" panose="020B0609020204030204" pitchFamily="49" charset="0"/>
            </a:endParaRPr>
          </a:p>
          <a:p>
            <a:pPr marL="0" indent="0">
              <a:buNone/>
            </a:pPr>
            <a:r>
              <a:rPr lang="en-US" sz="1400" err="1">
                <a:latin typeface="Consolas"/>
              </a:rPr>
              <a:t>true_head_p</a:t>
            </a:r>
            <a:r>
              <a:rPr lang="en-US" sz="1400">
                <a:latin typeface="Consolas"/>
              </a:rPr>
              <a:t> = 0.7</a:t>
            </a:r>
          </a:p>
          <a:p>
            <a:pPr marL="0" indent="0">
              <a:buNone/>
            </a:pPr>
            <a:r>
              <a:rPr lang="en-US" sz="1400">
                <a:latin typeface="Consolas"/>
              </a:rPr>
              <a:t>n = 100</a:t>
            </a:r>
          </a:p>
          <a:p>
            <a:pPr marL="0" indent="0">
              <a:buNone/>
            </a:pPr>
            <a:r>
              <a:rPr lang="en-US" sz="1400" err="1">
                <a:latin typeface="Consolas"/>
              </a:rPr>
              <a:t>obs</a:t>
            </a:r>
            <a:r>
              <a:rPr lang="en-US" sz="1400">
                <a:latin typeface="Consolas"/>
              </a:rPr>
              <a:t> = </a:t>
            </a:r>
            <a:r>
              <a:rPr lang="en-US" sz="1400" err="1">
                <a:latin typeface="Consolas"/>
              </a:rPr>
              <a:t>np.random.binomial</a:t>
            </a:r>
            <a:r>
              <a:rPr lang="en-US" sz="1400">
                <a:latin typeface="Consolas"/>
              </a:rPr>
              <a:t>(n, </a:t>
            </a:r>
            <a:r>
              <a:rPr lang="en-US" sz="1400" err="1">
                <a:latin typeface="Consolas"/>
              </a:rPr>
              <a:t>true_head_p</a:t>
            </a:r>
            <a:r>
              <a:rPr lang="en-US" sz="1400">
                <a:latin typeface="Consolas"/>
              </a:rPr>
              <a:t>)</a:t>
            </a:r>
          </a:p>
          <a:p>
            <a:pPr marL="0" indent="0">
              <a:buNone/>
            </a:pPr>
            <a:endParaRPr lang="en-US" sz="1400">
              <a:latin typeface="Consolas" panose="020B0609020204030204" pitchFamily="49" charset="0"/>
            </a:endParaRPr>
          </a:p>
          <a:p>
            <a:pPr marL="0" indent="0">
              <a:buNone/>
            </a:pPr>
            <a:r>
              <a:rPr lang="en-US" sz="1400">
                <a:latin typeface="Consolas"/>
              </a:rPr>
              <a:t>with </a:t>
            </a:r>
            <a:r>
              <a:rPr lang="en-US" sz="1400" err="1">
                <a:latin typeface="Consolas"/>
              </a:rPr>
              <a:t>pm.Model</a:t>
            </a:r>
            <a:r>
              <a:rPr lang="en-US" sz="1400">
                <a:latin typeface="Consolas"/>
              </a:rPr>
              <a:t>() as </a:t>
            </a:r>
            <a:r>
              <a:rPr lang="en-US" sz="1400" err="1">
                <a:latin typeface="Consolas"/>
              </a:rPr>
              <a:t>coin_model</a:t>
            </a:r>
            <a:r>
              <a:rPr lang="en-US" sz="1400">
                <a:latin typeface="Consolas"/>
              </a:rPr>
              <a:t>:</a:t>
            </a:r>
          </a:p>
          <a:p>
            <a:pPr marL="0" indent="0">
              <a:buNone/>
            </a:pPr>
            <a:r>
              <a:rPr lang="en-US" sz="1400">
                <a:latin typeface="Consolas"/>
              </a:rPr>
              <a:t>       p = </a:t>
            </a:r>
            <a:r>
              <a:rPr lang="en-US" sz="1400" err="1">
                <a:latin typeface="Consolas"/>
              </a:rPr>
              <a:t>pm.Uniform</a:t>
            </a:r>
            <a:r>
              <a:rPr lang="en-US" sz="1400">
                <a:latin typeface="Consolas"/>
              </a:rPr>
              <a:t>('p')</a:t>
            </a:r>
          </a:p>
          <a:p>
            <a:pPr marL="0" indent="0">
              <a:buNone/>
            </a:pPr>
            <a:r>
              <a:rPr lang="en-US" sz="1400">
                <a:latin typeface="Consolas"/>
              </a:rPr>
              <a:t>     res = </a:t>
            </a:r>
            <a:r>
              <a:rPr lang="en-US" sz="1400" err="1">
                <a:latin typeface="Consolas"/>
              </a:rPr>
              <a:t>pm.Binomial</a:t>
            </a:r>
            <a:r>
              <a:rPr lang="en-US" sz="1400">
                <a:latin typeface="Consolas"/>
              </a:rPr>
              <a:t>('res', n, p, observed=</a:t>
            </a:r>
            <a:r>
              <a:rPr lang="en-US" sz="1400" err="1">
                <a:latin typeface="Consolas"/>
              </a:rPr>
              <a:t>obs</a:t>
            </a:r>
            <a:r>
              <a:rPr lang="en-US" sz="1400">
                <a:latin typeface="Consolas"/>
              </a:rPr>
              <a:t>)</a:t>
            </a:r>
          </a:p>
          <a:p>
            <a:pPr marL="0" indent="0">
              <a:buNone/>
            </a:pPr>
            <a:endParaRPr lang="en-US" sz="1400">
              <a:latin typeface="Consolas" panose="020B0609020204030204" pitchFamily="49" charset="0"/>
            </a:endParaRPr>
          </a:p>
          <a:p>
            <a:pPr marL="0" indent="0">
              <a:buNone/>
            </a:pPr>
            <a:r>
              <a:rPr lang="en-US" sz="1400" err="1">
                <a:latin typeface="Consolas"/>
              </a:rPr>
              <a:t>gv</a:t>
            </a:r>
            <a:r>
              <a:rPr lang="en-US" sz="1400">
                <a:latin typeface="Consolas"/>
              </a:rPr>
              <a:t> = </a:t>
            </a:r>
            <a:r>
              <a:rPr lang="en-US" sz="1400" err="1">
                <a:latin typeface="Consolas"/>
              </a:rPr>
              <a:t>pm.model_to_graphviz</a:t>
            </a:r>
            <a:r>
              <a:rPr lang="en-US" sz="1400">
                <a:latin typeface="Consolas"/>
              </a:rPr>
              <a:t>(</a:t>
            </a:r>
            <a:r>
              <a:rPr lang="en-US" sz="1400" err="1">
                <a:latin typeface="Consolas"/>
              </a:rPr>
              <a:t>coin_model</a:t>
            </a:r>
            <a:r>
              <a:rPr lang="en-US" sz="1400">
                <a:latin typeface="Consolas"/>
              </a:rPr>
              <a:t>)</a:t>
            </a:r>
          </a:p>
          <a:p>
            <a:pPr marL="0" indent="0">
              <a:buNone/>
            </a:pPr>
            <a:r>
              <a:rPr lang="en-US" sz="1400" err="1">
                <a:latin typeface="Consolas"/>
              </a:rPr>
              <a:t>gv.format</a:t>
            </a:r>
            <a:r>
              <a:rPr lang="en-US" sz="1400">
                <a:latin typeface="Consolas"/>
              </a:rPr>
              <a:t> = '</a:t>
            </a:r>
            <a:r>
              <a:rPr lang="en-US" sz="1400" err="1">
                <a:latin typeface="Consolas"/>
              </a:rPr>
              <a:t>png</a:t>
            </a:r>
            <a:r>
              <a:rPr lang="en-US" sz="1400">
                <a:latin typeface="Consolas"/>
              </a:rPr>
              <a:t>'</a:t>
            </a:r>
          </a:p>
          <a:p>
            <a:pPr marL="0" indent="0">
              <a:buNone/>
            </a:pPr>
            <a:r>
              <a:rPr lang="en-US" sz="1400" err="1">
                <a:latin typeface="Consolas"/>
              </a:rPr>
              <a:t>gv.render</a:t>
            </a:r>
            <a:r>
              <a:rPr lang="en-US" sz="1400">
                <a:latin typeface="Consolas"/>
              </a:rPr>
              <a:t>(filename = '</a:t>
            </a:r>
            <a:r>
              <a:rPr lang="en-US" sz="1400" err="1">
                <a:latin typeface="Consolas"/>
              </a:rPr>
              <a:t>model_graph</a:t>
            </a:r>
            <a:r>
              <a:rPr lang="en-US" sz="1400">
                <a:latin typeface="Consolas"/>
              </a:rPr>
              <a:t>')</a:t>
            </a:r>
          </a:p>
          <a:p>
            <a:pPr marL="0" indent="0">
              <a:buNone/>
            </a:pPr>
            <a:endParaRPr lang="en-US" sz="1400">
              <a:latin typeface="Consolas" panose="020B0609020204030204" pitchFamily="49" charset="0"/>
            </a:endParaRPr>
          </a:p>
          <a:p>
            <a:pPr marL="0" indent="0">
              <a:buNone/>
            </a:pPr>
            <a:r>
              <a:rPr lang="en-US" sz="1400">
                <a:latin typeface="Consolas"/>
              </a:rPr>
              <a:t>### Mysterious code to be explained in Chapter 3.</a:t>
            </a:r>
          </a:p>
          <a:p>
            <a:pPr marL="0" indent="0">
              <a:buNone/>
            </a:pPr>
            <a:r>
              <a:rPr lang="en-US" sz="1400">
                <a:latin typeface="Consolas"/>
              </a:rPr>
              <a:t>with </a:t>
            </a:r>
            <a:r>
              <a:rPr lang="en-US" sz="1400" err="1">
                <a:latin typeface="Consolas"/>
              </a:rPr>
              <a:t>coin_model</a:t>
            </a:r>
            <a:r>
              <a:rPr lang="en-US" sz="1400">
                <a:latin typeface="Consolas"/>
              </a:rPr>
              <a:t>:</a:t>
            </a:r>
          </a:p>
          <a:p>
            <a:pPr marL="0" indent="0">
              <a:buNone/>
            </a:pPr>
            <a:r>
              <a:rPr lang="en-US" sz="1400">
                <a:latin typeface="Consolas"/>
              </a:rPr>
              <a:t>      step = </a:t>
            </a:r>
            <a:r>
              <a:rPr lang="en-US" sz="1400" err="1">
                <a:latin typeface="Consolas"/>
              </a:rPr>
              <a:t>pm.Metropolis</a:t>
            </a:r>
            <a:r>
              <a:rPr lang="en-US" sz="1400">
                <a:latin typeface="Consolas"/>
              </a:rPr>
              <a:t>()</a:t>
            </a:r>
          </a:p>
          <a:p>
            <a:pPr marL="0" indent="0">
              <a:buNone/>
            </a:pPr>
            <a:r>
              <a:rPr lang="en-US" sz="1400">
                <a:latin typeface="Consolas"/>
              </a:rPr>
              <a:t>      trace = </a:t>
            </a:r>
            <a:r>
              <a:rPr lang="en-US" sz="1400" err="1">
                <a:latin typeface="Consolas"/>
              </a:rPr>
              <a:t>pm.sample</a:t>
            </a:r>
            <a:r>
              <a:rPr lang="en-US" sz="1400">
                <a:latin typeface="Consolas"/>
              </a:rPr>
              <a:t>(40000, tune=10000, chains=1, step=step, </a:t>
            </a:r>
            <a:r>
              <a:rPr lang="en-US" sz="1400" err="1">
                <a:latin typeface="Consolas"/>
              </a:rPr>
              <a:t>return_inferencedata</a:t>
            </a:r>
            <a:r>
              <a:rPr lang="en-US" sz="1400">
                <a:latin typeface="Consolas"/>
              </a:rPr>
              <a:t>=False)</a:t>
            </a:r>
          </a:p>
          <a:p>
            <a:pPr marL="0" indent="0">
              <a:buNone/>
            </a:pPr>
            <a:endParaRPr lang="en-US" sz="1400">
              <a:latin typeface="Consolas" panose="020B0609020204030204" pitchFamily="49" charset="0"/>
            </a:endParaRPr>
          </a:p>
          <a:p>
            <a:pPr marL="0" indent="0">
              <a:buNone/>
            </a:pPr>
            <a:r>
              <a:rPr lang="en-US" sz="1400" err="1">
                <a:latin typeface="Consolas"/>
              </a:rPr>
              <a:t>p_samples</a:t>
            </a:r>
            <a:r>
              <a:rPr lang="en-US" sz="1400">
                <a:latin typeface="Consolas"/>
              </a:rPr>
              <a:t> = trace['p']</a:t>
            </a:r>
          </a:p>
          <a:p>
            <a:pPr marL="0" indent="0">
              <a:buNone/>
            </a:pPr>
            <a:endParaRPr lang="en-US" sz="1400">
              <a:latin typeface="Consolas" panose="020B0609020204030204" pitchFamily="49" charset="0"/>
            </a:endParaRPr>
          </a:p>
          <a:p>
            <a:pPr marL="0" indent="0">
              <a:buNone/>
            </a:pPr>
            <a:r>
              <a:rPr lang="en-US" sz="1400" err="1">
                <a:latin typeface="Consolas"/>
              </a:rPr>
              <a:t>plt.hist</a:t>
            </a:r>
            <a:r>
              <a:rPr lang="en-US" sz="1400">
                <a:latin typeface="Consolas"/>
              </a:rPr>
              <a:t>(</a:t>
            </a:r>
            <a:r>
              <a:rPr lang="en-US" sz="1400" err="1">
                <a:latin typeface="Consolas"/>
              </a:rPr>
              <a:t>p_samples</a:t>
            </a:r>
            <a:r>
              <a:rPr lang="en-US" sz="1400">
                <a:latin typeface="Consolas"/>
              </a:rPr>
              <a:t>, bins = 40)</a:t>
            </a:r>
          </a:p>
          <a:p>
            <a:pPr marL="0" indent="0">
              <a:buNone/>
            </a:pPr>
            <a:r>
              <a:rPr lang="en-US" sz="1400" err="1">
                <a:latin typeface="Consolas"/>
              </a:rPr>
              <a:t>plt.show</a:t>
            </a:r>
            <a:r>
              <a:rPr lang="en-US" sz="1400">
                <a:latin typeface="Consolas"/>
              </a:rPr>
              <a:t>()</a:t>
            </a:r>
          </a:p>
        </p:txBody>
      </p:sp>
    </p:spTree>
    <p:extLst>
      <p:ext uri="{BB962C8B-B14F-4D97-AF65-F5344CB8AC3E}">
        <p14:creationId xmlns:p14="http://schemas.microsoft.com/office/powerpoint/2010/main" val="3427990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4B6A0-4E6B-9EE4-2CFD-70C40F1C067C}"/>
              </a:ext>
            </a:extLst>
          </p:cNvPr>
          <p:cNvSpPr>
            <a:spLocks noGrp="1"/>
          </p:cNvSpPr>
          <p:nvPr>
            <p:ph type="title"/>
          </p:nvPr>
        </p:nvSpPr>
        <p:spPr/>
        <p:txBody>
          <a:bodyPr/>
          <a:lstStyle/>
          <a:p>
            <a:r>
              <a:rPr lang="en-US"/>
              <a:t>The Model (Rendered by </a:t>
            </a:r>
            <a:r>
              <a:rPr lang="en-US" err="1"/>
              <a:t>Graphviz</a:t>
            </a:r>
            <a:r>
              <a:rPr lang="en-US"/>
              <a:t>)</a:t>
            </a:r>
          </a:p>
        </p:txBody>
      </p:sp>
      <p:pic>
        <p:nvPicPr>
          <p:cNvPr id="5" name="Picture 4" descr="A diagram of a diagram&#10;&#10;Description automatically generated">
            <a:extLst>
              <a:ext uri="{FF2B5EF4-FFF2-40B4-BE49-F238E27FC236}">
                <a16:creationId xmlns:a16="http://schemas.microsoft.com/office/drawing/2014/main" id="{8957B4C1-8EF2-03ED-1E24-ED857F40C6E7}"/>
              </a:ext>
            </a:extLst>
          </p:cNvPr>
          <p:cNvPicPr>
            <a:picLocks noChangeAspect="1"/>
          </p:cNvPicPr>
          <p:nvPr/>
        </p:nvPicPr>
        <p:blipFill>
          <a:blip r:embed="rId2"/>
          <a:stretch>
            <a:fillRect/>
          </a:stretch>
        </p:blipFill>
        <p:spPr>
          <a:xfrm>
            <a:off x="5163618" y="2795685"/>
            <a:ext cx="1304925" cy="2628900"/>
          </a:xfrm>
          <a:prstGeom prst="rect">
            <a:avLst/>
          </a:prstGeom>
        </p:spPr>
      </p:pic>
    </p:spTree>
    <p:extLst>
      <p:ext uri="{BB962C8B-B14F-4D97-AF65-F5344CB8AC3E}">
        <p14:creationId xmlns:p14="http://schemas.microsoft.com/office/powerpoint/2010/main" val="2962712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1629-5FEB-1719-0B76-1131F21B12FE}"/>
              </a:ext>
            </a:extLst>
          </p:cNvPr>
          <p:cNvSpPr>
            <a:spLocks noGrp="1"/>
          </p:cNvSpPr>
          <p:nvPr>
            <p:ph type="title"/>
          </p:nvPr>
        </p:nvSpPr>
        <p:spPr/>
        <p:txBody>
          <a:bodyPr/>
          <a:lstStyle/>
          <a:p>
            <a:r>
              <a:rPr lang="en-US"/>
              <a:t>Result: Posterior Distribution of p (n = 100)</a:t>
            </a:r>
          </a:p>
        </p:txBody>
      </p:sp>
      <p:pic>
        <p:nvPicPr>
          <p:cNvPr id="5" name="Picture 4" descr="A blue graph with white text&#10;&#10;Description automatically generated">
            <a:extLst>
              <a:ext uri="{FF2B5EF4-FFF2-40B4-BE49-F238E27FC236}">
                <a16:creationId xmlns:a16="http://schemas.microsoft.com/office/drawing/2014/main" id="{49386EC8-7D12-7B09-0661-E0B5904A31E7}"/>
              </a:ext>
            </a:extLst>
          </p:cNvPr>
          <p:cNvPicPr>
            <a:picLocks noChangeAspect="1"/>
          </p:cNvPicPr>
          <p:nvPr/>
        </p:nvPicPr>
        <p:blipFill>
          <a:blip r:embed="rId2"/>
          <a:stretch>
            <a:fillRect/>
          </a:stretch>
        </p:blipFill>
        <p:spPr>
          <a:xfrm>
            <a:off x="2940926" y="2021683"/>
            <a:ext cx="5852172" cy="4389129"/>
          </a:xfrm>
          <a:prstGeom prst="rect">
            <a:avLst/>
          </a:prstGeom>
        </p:spPr>
      </p:pic>
    </p:spTree>
    <p:extLst>
      <p:ext uri="{BB962C8B-B14F-4D97-AF65-F5344CB8AC3E}">
        <p14:creationId xmlns:p14="http://schemas.microsoft.com/office/powerpoint/2010/main" val="40483275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8ED2E-1C0D-FD93-1B70-37C5E96C9373}"/>
              </a:ext>
            </a:extLst>
          </p:cNvPr>
          <p:cNvSpPr>
            <a:spLocks noGrp="1"/>
          </p:cNvSpPr>
          <p:nvPr>
            <p:ph type="title"/>
          </p:nvPr>
        </p:nvSpPr>
        <p:spPr/>
        <p:txBody>
          <a:bodyPr/>
          <a:lstStyle/>
          <a:p>
            <a:r>
              <a:rPr lang="en-US"/>
              <a:t>Result: Posterior Distribution of p (n = 1000)</a:t>
            </a:r>
          </a:p>
        </p:txBody>
      </p:sp>
      <p:pic>
        <p:nvPicPr>
          <p:cNvPr id="5" name="Picture 4" descr="A blue graph with numbers&#10;&#10;Description automatically generated">
            <a:extLst>
              <a:ext uri="{FF2B5EF4-FFF2-40B4-BE49-F238E27FC236}">
                <a16:creationId xmlns:a16="http://schemas.microsoft.com/office/drawing/2014/main" id="{F5ED65AD-B1EE-11B6-4CB1-8FD97F1A3AD8}"/>
              </a:ext>
            </a:extLst>
          </p:cNvPr>
          <p:cNvPicPr>
            <a:picLocks noChangeAspect="1"/>
          </p:cNvPicPr>
          <p:nvPr/>
        </p:nvPicPr>
        <p:blipFill>
          <a:blip r:embed="rId2"/>
          <a:stretch>
            <a:fillRect/>
          </a:stretch>
        </p:blipFill>
        <p:spPr>
          <a:xfrm>
            <a:off x="3236589" y="2234560"/>
            <a:ext cx="5852172" cy="4389129"/>
          </a:xfrm>
          <a:prstGeom prst="rect">
            <a:avLst/>
          </a:prstGeom>
        </p:spPr>
      </p:pic>
    </p:spTree>
    <p:extLst>
      <p:ext uri="{BB962C8B-B14F-4D97-AF65-F5344CB8AC3E}">
        <p14:creationId xmlns:p14="http://schemas.microsoft.com/office/powerpoint/2010/main" val="11426010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4E3F9F-CA57-4391-B930-410F5B3FB9FA}"/>
              </a:ext>
            </a:extLst>
          </p:cNvPr>
          <p:cNvSpPr>
            <a:spLocks noGrp="1"/>
          </p:cNvSpPr>
          <p:nvPr>
            <p:ph type="title"/>
          </p:nvPr>
        </p:nvSpPr>
        <p:spPr/>
        <p:txBody>
          <a:bodyPr/>
          <a:lstStyle/>
          <a:p>
            <a:r>
              <a:rPr lang="en-US"/>
              <a:t>Administrative Details</a:t>
            </a:r>
          </a:p>
        </p:txBody>
      </p:sp>
      <p:sp>
        <p:nvSpPr>
          <p:cNvPr id="5" name="Text Placeholder 4">
            <a:extLst>
              <a:ext uri="{FF2B5EF4-FFF2-40B4-BE49-F238E27FC236}">
                <a16:creationId xmlns:a16="http://schemas.microsoft.com/office/drawing/2014/main" id="{71CF3DBD-3D4B-4144-BA2A-AC878A3A6BE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0026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E0D1B-175F-4B38-B1A4-83F65F7247D1}"/>
              </a:ext>
            </a:extLst>
          </p:cNvPr>
          <p:cNvSpPr>
            <a:spLocks noGrp="1"/>
          </p:cNvSpPr>
          <p:nvPr>
            <p:ph type="title"/>
          </p:nvPr>
        </p:nvSpPr>
        <p:spPr/>
        <p:txBody>
          <a:bodyPr/>
          <a:lstStyle/>
          <a:p>
            <a:r>
              <a:rPr lang="en-US"/>
              <a:t>(Bayesian) Probabilistic Modeling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D5A400-5A9B-4714-A482-50DF792C6F22}"/>
                  </a:ext>
                </a:extLst>
              </p:cNvPr>
              <p:cNvSpPr>
                <a:spLocks noGrp="1"/>
              </p:cNvSpPr>
              <p:nvPr>
                <p:ph idx="1"/>
              </p:nvPr>
            </p:nvSpPr>
            <p:spPr>
              <a:xfrm>
                <a:off x="818712" y="2222287"/>
                <a:ext cx="10554574" cy="4188525"/>
              </a:xfrm>
            </p:spPr>
            <p:txBody>
              <a:bodyPr>
                <a:normAutofit/>
              </a:bodyPr>
              <a:lstStyle/>
              <a:p>
                <a:pPr marL="0" indent="0">
                  <a:buNone/>
                </a:pPr>
                <a:r>
                  <a:rPr lang="en-US" b="1"/>
                  <a:t>Problem</a:t>
                </a:r>
                <a:r>
                  <a:rPr lang="en-US"/>
                  <a:t>: given </a:t>
                </a:r>
                <a:r>
                  <a:rPr lang="en-US" err="1"/>
                  <a:t>i.i.d</a:t>
                </a:r>
                <a:r>
                  <a:rPr lang="en-US"/>
                  <a:t>. data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r>
                  <a:rPr lang="en-US"/>
                  <a:t> from distribution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a14:m>
                <a:r>
                  <a:rPr lang="en-US"/>
                  <a:t> one needs to estimate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endParaRPr lang="en-US"/>
              </a:p>
              <a:p>
                <a:pPr marL="0" indent="0">
                  <a:buNone/>
                </a:pPr>
                <a:endParaRPr lang="en-US"/>
              </a:p>
              <a:p>
                <a:pPr marL="0" indent="0">
                  <a:buNone/>
                </a:pPr>
                <a:r>
                  <a:rPr lang="en-US" b="1"/>
                  <a:t>Frequentist framework</a:t>
                </a:r>
                <a:r>
                  <a:rPr lang="en-US"/>
                  <a:t>: use maximum likelihood estimation (MLE)</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𝑀𝐿</m:t>
                          </m:r>
                        </m:sub>
                      </m:sSub>
                      <m:r>
                        <a:rPr lang="en-US" b="0" i="1" smtClean="0">
                          <a:latin typeface="Cambria Math" panose="02040503050406030204" pitchFamily="18" charset="0"/>
                        </a:rPr>
                        <m:t>=</m:t>
                      </m:r>
                      <m:r>
                        <m:rPr>
                          <m:nor/>
                        </m:rPr>
                        <a:rPr lang="en-US" b="0" i="0" smtClean="0">
                          <a:latin typeface="Cambria Math" panose="02040503050406030204" pitchFamily="18" charset="0"/>
                        </a:rPr>
                        <m:t>argmax</m:t>
                      </m:r>
                      <m:r>
                        <a:rPr lang="en-US" b="0" i="1" smtClean="0">
                          <a:latin typeface="Cambria Math" panose="02040503050406030204" pitchFamily="18" charset="0"/>
                        </a:rPr>
                        <m:t> </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e>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argmax</m:t>
                      </m:r>
                      <m:r>
                        <a:rPr lang="en-US" b="0" i="1" smtClean="0">
                          <a:latin typeface="Cambria Math" panose="02040503050406030204" pitchFamily="18" charset="0"/>
                          <a:ea typeface="Cambria Math" panose="02040503050406030204" pitchFamily="18" charset="0"/>
                        </a:rPr>
                        <m:t> </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e>
                            <m:e>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argmax</m:t>
                          </m:r>
                          <m:r>
                            <m:rPr>
                              <m:nor/>
                            </m:rPr>
                            <a:rPr lang="en-US" b="0" i="0" smtClean="0">
                              <a:latin typeface="Cambria Math" panose="02040503050406030204" pitchFamily="18" charset="0"/>
                              <a:ea typeface="Cambria Math" panose="02040503050406030204" pitchFamily="18" charset="0"/>
                            </a:rPr>
                            <m:t> </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e>
                              </m:func>
                            </m:e>
                          </m:nary>
                        </m:e>
                      </m:nary>
                    </m:oMath>
                  </m:oMathPara>
                </a14:m>
                <a:endParaRPr lang="en-US"/>
              </a:p>
              <a:p>
                <a:pPr marL="0" indent="0">
                  <a:buNone/>
                </a:pPr>
                <a:endParaRPr lang="en-US"/>
              </a:p>
              <a:p>
                <a:pPr marL="0" indent="0">
                  <a:buNone/>
                </a:pPr>
                <a:r>
                  <a:rPr lang="en-US" b="1"/>
                  <a:t>Bayesian framework</a:t>
                </a:r>
                <a:r>
                  <a:rPr lang="en-US"/>
                  <a:t>: encode uncertainty about</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𝜃</m:t>
                    </m:r>
                    <m:r>
                      <a:rPr lang="en-US" b="0" i="0" smtClean="0">
                        <a:latin typeface="Cambria Math" panose="02040503050406030204" pitchFamily="18" charset="0"/>
                        <a:ea typeface="Cambria Math" panose="02040503050406030204" pitchFamily="18" charset="0"/>
                      </a:rPr>
                      <m:t> </m:t>
                    </m:r>
                  </m:oMath>
                </a14:m>
                <a:r>
                  <a:rPr lang="en-US"/>
                  <a:t>in a </a:t>
                </a:r>
                <a:r>
                  <a:rPr lang="en-US" i="1"/>
                  <a:t>prior</a:t>
                </a:r>
                <a:r>
                  <a:rPr lang="en-US"/>
                  <a:t>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a14:m>
                <a:r>
                  <a:rPr lang="en-US"/>
                  <a:t> and apply Bayesian inference to find </a:t>
                </a:r>
                <a:r>
                  <a:rPr lang="en-US" i="1"/>
                  <a:t>the posterior</a:t>
                </a:r>
                <a:r>
                  <a:rPr lang="en-US"/>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e>
                          <m:r>
                            <a:rPr lang="en-US" b="0" i="1" smtClean="0">
                              <a:latin typeface="Cambria Math" panose="02040503050406030204" pitchFamily="18" charset="0"/>
                              <a:ea typeface="Cambria Math" panose="02040503050406030204" pitchFamily="18" charset="0"/>
                            </a:rPr>
                            <m:t>𝑋</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e>
                                <m:e>
                                  <m:r>
                                    <a:rPr lang="en-US" b="0" i="1" smtClean="0">
                                      <a:latin typeface="Cambria Math" panose="02040503050406030204" pitchFamily="18" charset="0"/>
                                      <a:ea typeface="Cambria Math" panose="02040503050406030204" pitchFamily="18" charset="0"/>
                                    </a:rPr>
                                    <m:t>𝜃</m:t>
                                  </m:r>
                                </m:e>
                              </m:d>
                            </m:e>
                          </m:nary>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num>
                        <m:den>
                          <m:nary>
                            <m:naryPr>
                              <m:limLoc m:val="undOvr"/>
                              <m:subHide m:val="on"/>
                              <m:supHide m:val="on"/>
                              <m:ctrlPr>
                                <a:rPr lang="en-US" b="0" i="1" smtClean="0">
                                  <a:latin typeface="Cambria Math" panose="02040503050406030204" pitchFamily="18" charset="0"/>
                                  <a:ea typeface="Cambria Math" panose="02040503050406030204" pitchFamily="18" charset="0"/>
                                </a:rPr>
                              </m:ctrlPr>
                            </m:naryPr>
                            <m:sub/>
                            <m:sup/>
                            <m:e>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e>
                                      <m:r>
                                        <a:rPr lang="en-US" i="1">
                                          <a:latin typeface="Cambria Math" panose="02040503050406030204" pitchFamily="18" charset="0"/>
                                          <a:ea typeface="Cambria Math" panose="02040503050406030204" pitchFamily="18" charset="0"/>
                                        </a:rPr>
                                        <m:t>𝜃</m:t>
                                      </m:r>
                                    </m:e>
                                  </m:d>
                                </m:e>
                              </m:nary>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𝜃</m:t>
                              </m:r>
                            </m:e>
                          </m:nary>
                        </m:den>
                      </m:f>
                    </m:oMath>
                  </m:oMathPara>
                </a14:m>
                <a:endParaRPr lang="en-US"/>
              </a:p>
              <a:p>
                <a:pPr marL="0" indent="0">
                  <a:buNone/>
                </a:pPr>
                <a:endParaRPr lang="en-US"/>
              </a:p>
            </p:txBody>
          </p:sp>
        </mc:Choice>
        <mc:Fallback xmlns="">
          <p:sp>
            <p:nvSpPr>
              <p:cNvPr id="3" name="Content Placeholder 2">
                <a:extLst>
                  <a:ext uri="{FF2B5EF4-FFF2-40B4-BE49-F238E27FC236}">
                    <a16:creationId xmlns:a16="http://schemas.microsoft.com/office/drawing/2014/main" id="{61D5A400-5A9B-4714-A482-50DF792C6F22}"/>
                  </a:ext>
                </a:extLst>
              </p:cNvPr>
              <p:cNvSpPr>
                <a:spLocks noGrp="1" noRot="1" noChangeAspect="1" noMove="1" noResize="1" noEditPoints="1" noAdjustHandles="1" noChangeArrowheads="1" noChangeShapeType="1" noTextEdit="1"/>
              </p:cNvSpPr>
              <p:nvPr>
                <p:ph idx="1"/>
              </p:nvPr>
            </p:nvSpPr>
            <p:spPr>
              <a:xfrm>
                <a:off x="818712" y="2222287"/>
                <a:ext cx="10554574" cy="4188525"/>
              </a:xfrm>
              <a:blipFill>
                <a:blip r:embed="rId2"/>
                <a:stretch>
                  <a:fillRect l="-462" t="-1019"/>
                </a:stretch>
              </a:blipFill>
            </p:spPr>
            <p:txBody>
              <a:bodyPr/>
              <a:lstStyle/>
              <a:p>
                <a:r>
                  <a:rPr lang="en-US">
                    <a:noFill/>
                  </a:rPr>
                  <a:t> </a:t>
                </a:r>
              </a:p>
            </p:txBody>
          </p:sp>
        </mc:Fallback>
      </mc:AlternateContent>
    </p:spTree>
    <p:extLst>
      <p:ext uri="{BB962C8B-B14F-4D97-AF65-F5344CB8AC3E}">
        <p14:creationId xmlns:p14="http://schemas.microsoft.com/office/powerpoint/2010/main" val="25680301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CC73E1-542D-4FFE-935E-27E27E82C874}"/>
              </a:ext>
            </a:extLst>
          </p:cNvPr>
          <p:cNvSpPr>
            <a:spLocks noGrp="1"/>
          </p:cNvSpPr>
          <p:nvPr>
            <p:ph type="title"/>
          </p:nvPr>
        </p:nvSpPr>
        <p:spPr/>
        <p:txBody>
          <a:bodyPr/>
          <a:lstStyle/>
          <a:p>
            <a:r>
              <a:rPr lang="en-US"/>
              <a:t>One Project Assignment</a:t>
            </a:r>
          </a:p>
        </p:txBody>
      </p:sp>
      <p:graphicFrame>
        <p:nvGraphicFramePr>
          <p:cNvPr id="8" name="Content Placeholder 7">
            <a:extLst>
              <a:ext uri="{FF2B5EF4-FFF2-40B4-BE49-F238E27FC236}">
                <a16:creationId xmlns:a16="http://schemas.microsoft.com/office/drawing/2014/main" id="{49902286-DB7D-4F92-BD05-D768DF8419AA}"/>
              </a:ext>
            </a:extLst>
          </p:cNvPr>
          <p:cNvGraphicFramePr>
            <a:graphicFrameLocks noGrp="1"/>
          </p:cNvGraphicFramePr>
          <p:nvPr>
            <p:ph idx="1"/>
            <p:extLst>
              <p:ext uri="{D42A27DB-BD31-4B8C-83A1-F6EECF244321}">
                <p14:modId xmlns:p14="http://schemas.microsoft.com/office/powerpoint/2010/main" val="2166477251"/>
              </p:ext>
            </p:extLst>
          </p:nvPr>
        </p:nvGraphicFramePr>
        <p:xfrm>
          <a:off x="819150" y="2222500"/>
          <a:ext cx="10553700" cy="1493325"/>
        </p:xfrm>
        <a:graphic>
          <a:graphicData uri="http://schemas.openxmlformats.org/drawingml/2006/table">
            <a:tbl>
              <a:tblPr firstRow="1" bandRow="1">
                <a:tableStyleId>{69C7853C-536D-4A76-A0AE-DD22124D55A5}</a:tableStyleId>
              </a:tblPr>
              <a:tblGrid>
                <a:gridCol w="3517900">
                  <a:extLst>
                    <a:ext uri="{9D8B030D-6E8A-4147-A177-3AD203B41FA5}">
                      <a16:colId xmlns:a16="http://schemas.microsoft.com/office/drawing/2014/main" val="4017293826"/>
                    </a:ext>
                  </a:extLst>
                </a:gridCol>
                <a:gridCol w="3517900">
                  <a:extLst>
                    <a:ext uri="{9D8B030D-6E8A-4147-A177-3AD203B41FA5}">
                      <a16:colId xmlns:a16="http://schemas.microsoft.com/office/drawing/2014/main" val="3147791248"/>
                    </a:ext>
                  </a:extLst>
                </a:gridCol>
                <a:gridCol w="3517900">
                  <a:extLst>
                    <a:ext uri="{9D8B030D-6E8A-4147-A177-3AD203B41FA5}">
                      <a16:colId xmlns:a16="http://schemas.microsoft.com/office/drawing/2014/main" val="3195341069"/>
                    </a:ext>
                  </a:extLst>
                </a:gridCol>
              </a:tblGrid>
              <a:tr h="370840">
                <a:tc>
                  <a:txBody>
                    <a:bodyPr/>
                    <a:lstStyle/>
                    <a:p>
                      <a:endParaRPr lang="en-US"/>
                    </a:p>
                  </a:txBody>
                  <a:tcPr/>
                </a:tc>
                <a:tc>
                  <a:txBody>
                    <a:bodyPr/>
                    <a:lstStyle/>
                    <a:p>
                      <a:r>
                        <a:rPr lang="en-US"/>
                        <a:t>Release date</a:t>
                      </a:r>
                    </a:p>
                  </a:txBody>
                  <a:tcPr/>
                </a:tc>
                <a:tc>
                  <a:txBody>
                    <a:bodyPr/>
                    <a:lstStyle/>
                    <a:p>
                      <a:r>
                        <a:rPr lang="en-US"/>
                        <a:t>Due date</a:t>
                      </a:r>
                    </a:p>
                  </a:txBody>
                  <a:tcPr/>
                </a:tc>
                <a:extLst>
                  <a:ext uri="{0D108BD9-81ED-4DB2-BD59-A6C34878D82A}">
                    <a16:rowId xmlns:a16="http://schemas.microsoft.com/office/drawing/2014/main" val="1772157674"/>
                  </a:ext>
                </a:extLst>
              </a:tr>
              <a:tr h="751645">
                <a:tc>
                  <a:txBody>
                    <a:bodyPr/>
                    <a:lstStyle/>
                    <a:p>
                      <a:endParaRPr lang="en-US"/>
                    </a:p>
                    <a:p>
                      <a:r>
                        <a:rPr lang="en-US"/>
                        <a:t>Project</a:t>
                      </a:r>
                    </a:p>
                  </a:txBody>
                  <a:tcPr/>
                </a:tc>
                <a:tc>
                  <a:txBody>
                    <a:bodyPr/>
                    <a:lstStyle/>
                    <a:p>
                      <a:endParaRPr lang="en-US"/>
                    </a:p>
                    <a:p>
                      <a:r>
                        <a:rPr lang="en-US"/>
                        <a:t>Week 9</a:t>
                      </a:r>
                    </a:p>
                  </a:txBody>
                  <a:tcPr/>
                </a:tc>
                <a:tc>
                  <a:txBody>
                    <a:bodyPr/>
                    <a:lstStyle/>
                    <a:p>
                      <a:endParaRPr lang="en-US"/>
                    </a:p>
                    <a:p>
                      <a:r>
                        <a:rPr lang="en-US"/>
                        <a:t>Week 15</a:t>
                      </a:r>
                    </a:p>
                  </a:txBody>
                  <a:tcPr/>
                </a:tc>
                <a:extLst>
                  <a:ext uri="{0D108BD9-81ED-4DB2-BD59-A6C34878D82A}">
                    <a16:rowId xmlns:a16="http://schemas.microsoft.com/office/drawing/2014/main" val="250110264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58547840"/>
                  </a:ext>
                </a:extLst>
              </a:tr>
            </a:tbl>
          </a:graphicData>
        </a:graphic>
      </p:graphicFrame>
      <p:sp>
        <p:nvSpPr>
          <p:cNvPr id="9" name="TextBox 8">
            <a:extLst>
              <a:ext uri="{FF2B5EF4-FFF2-40B4-BE49-F238E27FC236}">
                <a16:creationId xmlns:a16="http://schemas.microsoft.com/office/drawing/2014/main" id="{27BD38A5-3686-4DD9-B67A-3FDE9B44FC66}"/>
              </a:ext>
            </a:extLst>
          </p:cNvPr>
          <p:cNvSpPr txBox="1"/>
          <p:nvPr/>
        </p:nvSpPr>
        <p:spPr>
          <a:xfrm>
            <a:off x="810000" y="4055165"/>
            <a:ext cx="10571998" cy="1200329"/>
          </a:xfrm>
          <a:prstGeom prst="rect">
            <a:avLst/>
          </a:prstGeom>
          <a:noFill/>
        </p:spPr>
        <p:txBody>
          <a:bodyPr wrap="square" rtlCol="0">
            <a:spAutoFit/>
          </a:bodyPr>
          <a:lstStyle/>
          <a:p>
            <a:pPr marL="285750" indent="-285750">
              <a:buFont typeface="Courier New" panose="02070309020205020404" pitchFamily="49" charset="0"/>
              <a:buChar char="o"/>
            </a:pPr>
            <a:r>
              <a:rPr lang="en-US"/>
              <a:t>The assignment will be graded from 0 to 10</a:t>
            </a:r>
          </a:p>
          <a:p>
            <a:pPr marL="285750" indent="-285750">
              <a:buFont typeface="Courier New" panose="02070309020205020404" pitchFamily="49" charset="0"/>
              <a:buChar char="o"/>
            </a:pPr>
            <a:r>
              <a:rPr lang="en-US"/>
              <a:t>Collaboration: All students must work individually</a:t>
            </a:r>
          </a:p>
          <a:p>
            <a:pPr marL="285750" indent="-285750">
              <a:buFont typeface="Courier New" panose="02070309020205020404" pitchFamily="49" charset="0"/>
              <a:buChar char="o"/>
            </a:pPr>
            <a:endParaRPr lang="en-US"/>
          </a:p>
          <a:p>
            <a:pPr marL="285750" indent="-285750">
              <a:buFont typeface="Courier New" panose="02070309020205020404" pitchFamily="49" charset="0"/>
              <a:buChar char="o"/>
            </a:pPr>
            <a:endParaRPr lang="en-US"/>
          </a:p>
        </p:txBody>
      </p:sp>
    </p:spTree>
    <p:extLst>
      <p:ext uri="{BB962C8B-B14F-4D97-AF65-F5344CB8AC3E}">
        <p14:creationId xmlns:p14="http://schemas.microsoft.com/office/powerpoint/2010/main" val="2230182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5CD0-AE76-4A10-BF70-00D2A734B2A4}"/>
              </a:ext>
            </a:extLst>
          </p:cNvPr>
          <p:cNvSpPr>
            <a:spLocks noGrp="1"/>
          </p:cNvSpPr>
          <p:nvPr>
            <p:ph type="title"/>
          </p:nvPr>
        </p:nvSpPr>
        <p:spPr/>
        <p:txBody>
          <a:bodyPr/>
          <a:lstStyle/>
          <a:p>
            <a:r>
              <a:rPr lang="en-US"/>
              <a:t>Grading</a:t>
            </a:r>
          </a:p>
        </p:txBody>
      </p:sp>
      <p:sp>
        <p:nvSpPr>
          <p:cNvPr id="3" name="Content Placeholder 2">
            <a:extLst>
              <a:ext uri="{FF2B5EF4-FFF2-40B4-BE49-F238E27FC236}">
                <a16:creationId xmlns:a16="http://schemas.microsoft.com/office/drawing/2014/main" id="{A077B622-C045-4EB8-8414-A2264268815E}"/>
              </a:ext>
            </a:extLst>
          </p:cNvPr>
          <p:cNvSpPr>
            <a:spLocks noGrp="1"/>
          </p:cNvSpPr>
          <p:nvPr>
            <p:ph idx="1"/>
          </p:nvPr>
        </p:nvSpPr>
        <p:spPr/>
        <p:txBody>
          <a:bodyPr/>
          <a:lstStyle/>
          <a:p>
            <a:r>
              <a:rPr lang="en-US"/>
              <a:t>Project   – 70%</a:t>
            </a:r>
          </a:p>
          <a:p>
            <a:r>
              <a:rPr lang="en-US"/>
              <a:t>Exam       - 30%</a:t>
            </a:r>
          </a:p>
        </p:txBody>
      </p:sp>
    </p:spTree>
    <p:extLst>
      <p:ext uri="{BB962C8B-B14F-4D97-AF65-F5344CB8AC3E}">
        <p14:creationId xmlns:p14="http://schemas.microsoft.com/office/powerpoint/2010/main" val="185928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C0B4-27EA-4B38-892D-20D75069D103}"/>
              </a:ext>
            </a:extLst>
          </p:cNvPr>
          <p:cNvSpPr>
            <a:spLocks noGrp="1"/>
          </p:cNvSpPr>
          <p:nvPr>
            <p:ph type="title"/>
          </p:nvPr>
        </p:nvSpPr>
        <p:spPr/>
        <p:txBody>
          <a:bodyPr/>
          <a:lstStyle/>
          <a:p>
            <a:r>
              <a:rPr lang="en-US"/>
              <a:t>Example: Coin Tossing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5176B5-076E-4940-B380-DF726FFDE626}"/>
                  </a:ext>
                </a:extLst>
              </p:cNvPr>
              <p:cNvSpPr>
                <a:spLocks noGrp="1"/>
              </p:cNvSpPr>
              <p:nvPr>
                <p:ph idx="1"/>
              </p:nvPr>
            </p:nvSpPr>
            <p:spPr>
              <a:xfrm>
                <a:off x="818712" y="2222287"/>
                <a:ext cx="6907305" cy="1594339"/>
              </a:xfrm>
            </p:spPr>
            <p:txBody>
              <a:bodyPr/>
              <a:lstStyle/>
              <a:p>
                <a:r>
                  <a:rPr lang="en-US"/>
                  <a:t>We have a coin which may be fair or not</a:t>
                </a:r>
              </a:p>
              <a:p>
                <a:r>
                  <a:rPr lang="en-US"/>
                  <a:t>The task is to estimate a probability</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𝜃</m:t>
                    </m:r>
                  </m:oMath>
                </a14:m>
                <a:r>
                  <a:rPr lang="en-US"/>
                  <a:t> of landing heads up</a:t>
                </a:r>
              </a:p>
              <a:p>
                <a:r>
                  <a:rPr lang="en-US"/>
                  <a:t>Data: 2 tries with a result (H,H)</a:t>
                </a:r>
              </a:p>
            </p:txBody>
          </p:sp>
        </mc:Choice>
        <mc:Fallback xmlns="">
          <p:sp>
            <p:nvSpPr>
              <p:cNvPr id="3" name="Content Placeholder 2">
                <a:extLst>
                  <a:ext uri="{FF2B5EF4-FFF2-40B4-BE49-F238E27FC236}">
                    <a16:creationId xmlns:a16="http://schemas.microsoft.com/office/drawing/2014/main" id="{B45176B5-076E-4940-B380-DF726FFDE626}"/>
                  </a:ext>
                </a:extLst>
              </p:cNvPr>
              <p:cNvSpPr>
                <a:spLocks noGrp="1" noRot="1" noChangeAspect="1" noMove="1" noResize="1" noEditPoints="1" noAdjustHandles="1" noChangeArrowheads="1" noChangeShapeType="1" noTextEdit="1"/>
              </p:cNvSpPr>
              <p:nvPr>
                <p:ph idx="1"/>
              </p:nvPr>
            </p:nvSpPr>
            <p:spPr>
              <a:xfrm>
                <a:off x="818712" y="2222287"/>
                <a:ext cx="6907305" cy="1594339"/>
              </a:xfrm>
              <a:blipFill>
                <a:blip r:embed="rId2"/>
                <a:stretch>
                  <a:fillRect l="-353"/>
                </a:stretch>
              </a:blipFill>
            </p:spPr>
            <p:txBody>
              <a:bodyPr/>
              <a:lstStyle/>
              <a:p>
                <a:r>
                  <a:rPr lang="en-US">
                    <a:noFill/>
                  </a:rPr>
                  <a:t> </a:t>
                </a:r>
              </a:p>
            </p:txBody>
          </p:sp>
        </mc:Fallback>
      </mc:AlternateContent>
      <p:pic>
        <p:nvPicPr>
          <p:cNvPr id="5" name="Picture 4" descr="A close up of a coin&#10;&#10;Description automatically generated">
            <a:extLst>
              <a:ext uri="{FF2B5EF4-FFF2-40B4-BE49-F238E27FC236}">
                <a16:creationId xmlns:a16="http://schemas.microsoft.com/office/drawing/2014/main" id="{10FF3600-FC8D-463B-875B-69CD4B1BF323}"/>
              </a:ext>
            </a:extLst>
          </p:cNvPr>
          <p:cNvPicPr>
            <a:picLocks noChangeAspect="1"/>
          </p:cNvPicPr>
          <p:nvPr/>
        </p:nvPicPr>
        <p:blipFill>
          <a:blip r:embed="rId3"/>
          <a:stretch>
            <a:fillRect/>
          </a:stretch>
        </p:blipFill>
        <p:spPr>
          <a:xfrm>
            <a:off x="8004520" y="2043319"/>
            <a:ext cx="3895725" cy="2400300"/>
          </a:xfrm>
          <a:prstGeom prst="rect">
            <a:avLst/>
          </a:prstGeom>
        </p:spPr>
      </p:pic>
    </p:spTree>
    <p:extLst>
      <p:ext uri="{BB962C8B-B14F-4D97-AF65-F5344CB8AC3E}">
        <p14:creationId xmlns:p14="http://schemas.microsoft.com/office/powerpoint/2010/main" val="2237210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C0B4-27EA-4B38-892D-20D75069D103}"/>
              </a:ext>
            </a:extLst>
          </p:cNvPr>
          <p:cNvSpPr>
            <a:spLocks noGrp="1"/>
          </p:cNvSpPr>
          <p:nvPr>
            <p:ph type="title"/>
          </p:nvPr>
        </p:nvSpPr>
        <p:spPr/>
        <p:txBody>
          <a:bodyPr/>
          <a:lstStyle/>
          <a:p>
            <a:r>
              <a:rPr lang="en-US"/>
              <a:t>Example: Coin Tossing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5176B5-076E-4940-B380-DF726FFDE626}"/>
                  </a:ext>
                </a:extLst>
              </p:cNvPr>
              <p:cNvSpPr>
                <a:spLocks noGrp="1"/>
              </p:cNvSpPr>
              <p:nvPr>
                <p:ph idx="1"/>
              </p:nvPr>
            </p:nvSpPr>
            <p:spPr>
              <a:xfrm>
                <a:off x="818712" y="2222287"/>
                <a:ext cx="6907305" cy="1594339"/>
              </a:xfrm>
            </p:spPr>
            <p:txBody>
              <a:bodyPr/>
              <a:lstStyle/>
              <a:p>
                <a:r>
                  <a:rPr lang="en-US"/>
                  <a:t>We have a coin which may be fair or not</a:t>
                </a:r>
              </a:p>
              <a:p>
                <a:r>
                  <a:rPr lang="en-US"/>
                  <a:t>The task is to estimate a probability</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𝜃</m:t>
                    </m:r>
                  </m:oMath>
                </a14:m>
                <a:r>
                  <a:rPr lang="en-US"/>
                  <a:t> of landing heads up</a:t>
                </a:r>
              </a:p>
              <a:p>
                <a:r>
                  <a:rPr lang="en-US"/>
                  <a:t>Data: 2 tries with a result (H,H)</a:t>
                </a:r>
              </a:p>
            </p:txBody>
          </p:sp>
        </mc:Choice>
        <mc:Fallback xmlns="">
          <p:sp>
            <p:nvSpPr>
              <p:cNvPr id="3" name="Content Placeholder 2">
                <a:extLst>
                  <a:ext uri="{FF2B5EF4-FFF2-40B4-BE49-F238E27FC236}">
                    <a16:creationId xmlns:a16="http://schemas.microsoft.com/office/drawing/2014/main" id="{B45176B5-076E-4940-B380-DF726FFDE626}"/>
                  </a:ext>
                </a:extLst>
              </p:cNvPr>
              <p:cNvSpPr>
                <a:spLocks noGrp="1" noRot="1" noChangeAspect="1" noMove="1" noResize="1" noEditPoints="1" noAdjustHandles="1" noChangeArrowheads="1" noChangeShapeType="1" noTextEdit="1"/>
              </p:cNvSpPr>
              <p:nvPr>
                <p:ph idx="1"/>
              </p:nvPr>
            </p:nvSpPr>
            <p:spPr>
              <a:xfrm>
                <a:off x="818712" y="2222287"/>
                <a:ext cx="6907305" cy="1594339"/>
              </a:xfrm>
              <a:blipFill>
                <a:blip r:embed="rId2"/>
                <a:stretch>
                  <a:fillRect l="-353"/>
                </a:stretch>
              </a:blipFill>
            </p:spPr>
            <p:txBody>
              <a:bodyPr/>
              <a:lstStyle/>
              <a:p>
                <a:r>
                  <a:rPr lang="en-US">
                    <a:noFill/>
                  </a:rPr>
                  <a:t> </a:t>
                </a:r>
              </a:p>
            </p:txBody>
          </p:sp>
        </mc:Fallback>
      </mc:AlternateContent>
      <p:pic>
        <p:nvPicPr>
          <p:cNvPr id="5" name="Picture 4" descr="A close up of a coin&#10;&#10;Description automatically generated">
            <a:extLst>
              <a:ext uri="{FF2B5EF4-FFF2-40B4-BE49-F238E27FC236}">
                <a16:creationId xmlns:a16="http://schemas.microsoft.com/office/drawing/2014/main" id="{10FF3600-FC8D-463B-875B-69CD4B1BF323}"/>
              </a:ext>
            </a:extLst>
          </p:cNvPr>
          <p:cNvPicPr>
            <a:picLocks noChangeAspect="1"/>
          </p:cNvPicPr>
          <p:nvPr/>
        </p:nvPicPr>
        <p:blipFill>
          <a:blip r:embed="rId3"/>
          <a:stretch>
            <a:fillRect/>
          </a:stretch>
        </p:blipFill>
        <p:spPr>
          <a:xfrm>
            <a:off x="8004520" y="2043319"/>
            <a:ext cx="3895725" cy="2400300"/>
          </a:xfrm>
          <a:prstGeom prst="rect">
            <a:avLst/>
          </a:prstGeom>
        </p:spPr>
      </p:pic>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2252617C-A317-4F15-8436-F50263E270A5}"/>
                  </a:ext>
                </a:extLst>
              </p:cNvPr>
              <p:cNvSpPr/>
              <p:nvPr/>
            </p:nvSpPr>
            <p:spPr>
              <a:xfrm>
                <a:off x="810000" y="5018496"/>
                <a:ext cx="4492487" cy="1594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 all experiments the coin</a:t>
                </a:r>
              </a:p>
              <a:p>
                <a:pPr algn="ctr"/>
                <a:r>
                  <a:rPr lang="en-US"/>
                  <a:t>landed heads up</a:t>
                </a:r>
              </a:p>
              <a:p>
                <a:pPr algn="ct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𝑀𝐿</m:t>
                        </m:r>
                      </m:sub>
                    </m:sSub>
                  </m:oMath>
                </a14:m>
                <a:r>
                  <a:rPr lang="en-US"/>
                  <a:t>=1</a:t>
                </a:r>
              </a:p>
            </p:txBody>
          </p:sp>
        </mc:Choice>
        <mc:Fallback xmlns="">
          <p:sp>
            <p:nvSpPr>
              <p:cNvPr id="4" name="Rectangle: Rounded Corners 3">
                <a:extLst>
                  <a:ext uri="{FF2B5EF4-FFF2-40B4-BE49-F238E27FC236}">
                    <a16:creationId xmlns:a16="http://schemas.microsoft.com/office/drawing/2014/main" id="{2252617C-A317-4F15-8436-F50263E270A5}"/>
                  </a:ext>
                </a:extLst>
              </p:cNvPr>
              <p:cNvSpPr>
                <a:spLocks noRot="1" noChangeAspect="1" noMove="1" noResize="1" noEditPoints="1" noAdjustHandles="1" noChangeArrowheads="1" noChangeShapeType="1" noTextEdit="1"/>
              </p:cNvSpPr>
              <p:nvPr/>
            </p:nvSpPr>
            <p:spPr>
              <a:xfrm>
                <a:off x="810000" y="5018496"/>
                <a:ext cx="4492487" cy="1594339"/>
              </a:xfrm>
              <a:prstGeom prst="roundRect">
                <a:avLst/>
              </a:prstGeom>
              <a:blipFill>
                <a:blip r:embed="rId4"/>
                <a:stretch>
                  <a:fillRect/>
                </a:stretch>
              </a:blipFill>
            </p:spPr>
            <p:txBody>
              <a:bodyPr/>
              <a:lstStyle/>
              <a:p>
                <a:r>
                  <a:rPr lang="en-US">
                    <a:noFill/>
                  </a:rPr>
                  <a:t> </a:t>
                </a:r>
              </a:p>
            </p:txBody>
          </p:sp>
        </mc:Fallback>
      </mc:AlternateContent>
      <p:sp>
        <p:nvSpPr>
          <p:cNvPr id="6" name="Arrow: Right 5">
            <a:extLst>
              <a:ext uri="{FF2B5EF4-FFF2-40B4-BE49-F238E27FC236}">
                <a16:creationId xmlns:a16="http://schemas.microsoft.com/office/drawing/2014/main" id="{0A38660D-C9A8-41C6-9B86-866BA1235A26}"/>
              </a:ext>
            </a:extLst>
          </p:cNvPr>
          <p:cNvSpPr/>
          <p:nvPr/>
        </p:nvSpPr>
        <p:spPr>
          <a:xfrm>
            <a:off x="5606797" y="556706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E18B8C3-8E71-45AC-A968-78D717E2A3C6}"/>
              </a:ext>
            </a:extLst>
          </p:cNvPr>
          <p:cNvSpPr/>
          <p:nvPr/>
        </p:nvSpPr>
        <p:spPr>
          <a:xfrm>
            <a:off x="6889515" y="5012213"/>
            <a:ext cx="3592955" cy="1594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The coin is not fair and</a:t>
            </a:r>
          </a:p>
          <a:p>
            <a:pPr algn="ctr"/>
            <a:r>
              <a:rPr lang="en-US"/>
              <a:t>always lands heads up</a:t>
            </a:r>
          </a:p>
        </p:txBody>
      </p:sp>
      <p:sp>
        <p:nvSpPr>
          <p:cNvPr id="8" name="TextBox 7">
            <a:extLst>
              <a:ext uri="{FF2B5EF4-FFF2-40B4-BE49-F238E27FC236}">
                <a16:creationId xmlns:a16="http://schemas.microsoft.com/office/drawing/2014/main" id="{0E80F27B-46DA-4D41-BE70-7D7DDB574803}"/>
              </a:ext>
            </a:extLst>
          </p:cNvPr>
          <p:cNvSpPr txBox="1"/>
          <p:nvPr/>
        </p:nvSpPr>
        <p:spPr>
          <a:xfrm>
            <a:off x="818712" y="4487957"/>
            <a:ext cx="2720617" cy="369332"/>
          </a:xfrm>
          <a:prstGeom prst="rect">
            <a:avLst/>
          </a:prstGeom>
          <a:noFill/>
        </p:spPr>
        <p:txBody>
          <a:bodyPr wrap="none" rtlCol="0">
            <a:spAutoFit/>
          </a:bodyPr>
          <a:lstStyle/>
          <a:p>
            <a:r>
              <a:rPr lang="en-US" b="1"/>
              <a:t>Frequentist framework:</a:t>
            </a:r>
          </a:p>
        </p:txBody>
      </p:sp>
    </p:spTree>
    <p:extLst>
      <p:ext uri="{BB962C8B-B14F-4D97-AF65-F5344CB8AC3E}">
        <p14:creationId xmlns:p14="http://schemas.microsoft.com/office/powerpoint/2010/main" val="2779067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C0B4-27EA-4B38-892D-20D75069D103}"/>
              </a:ext>
            </a:extLst>
          </p:cNvPr>
          <p:cNvSpPr>
            <a:spLocks noGrp="1"/>
          </p:cNvSpPr>
          <p:nvPr>
            <p:ph type="title"/>
          </p:nvPr>
        </p:nvSpPr>
        <p:spPr/>
        <p:txBody>
          <a:bodyPr/>
          <a:lstStyle/>
          <a:p>
            <a:r>
              <a:rPr lang="en-US"/>
              <a:t>Example: Coin Tossing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5176B5-076E-4940-B380-DF726FFDE626}"/>
                  </a:ext>
                </a:extLst>
              </p:cNvPr>
              <p:cNvSpPr>
                <a:spLocks noGrp="1"/>
              </p:cNvSpPr>
              <p:nvPr>
                <p:ph idx="1"/>
              </p:nvPr>
            </p:nvSpPr>
            <p:spPr>
              <a:xfrm>
                <a:off x="818712" y="2222287"/>
                <a:ext cx="6907305" cy="1594339"/>
              </a:xfrm>
            </p:spPr>
            <p:txBody>
              <a:bodyPr/>
              <a:lstStyle/>
              <a:p>
                <a:r>
                  <a:rPr lang="en-US"/>
                  <a:t>We have a coin which may be fair or not</a:t>
                </a:r>
              </a:p>
              <a:p>
                <a:r>
                  <a:rPr lang="en-US"/>
                  <a:t>The task is to estimate a probability</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𝜃</m:t>
                    </m:r>
                  </m:oMath>
                </a14:m>
                <a:r>
                  <a:rPr lang="en-US"/>
                  <a:t> of landing heads up</a:t>
                </a:r>
              </a:p>
              <a:p>
                <a:r>
                  <a:rPr lang="en-US"/>
                  <a:t>Data: 2 tries with a result (H,H)</a:t>
                </a:r>
              </a:p>
            </p:txBody>
          </p:sp>
        </mc:Choice>
        <mc:Fallback xmlns="">
          <p:sp>
            <p:nvSpPr>
              <p:cNvPr id="3" name="Content Placeholder 2">
                <a:extLst>
                  <a:ext uri="{FF2B5EF4-FFF2-40B4-BE49-F238E27FC236}">
                    <a16:creationId xmlns:a16="http://schemas.microsoft.com/office/drawing/2014/main" id="{B45176B5-076E-4940-B380-DF726FFDE626}"/>
                  </a:ext>
                </a:extLst>
              </p:cNvPr>
              <p:cNvSpPr>
                <a:spLocks noGrp="1" noRot="1" noChangeAspect="1" noMove="1" noResize="1" noEditPoints="1" noAdjustHandles="1" noChangeArrowheads="1" noChangeShapeType="1" noTextEdit="1"/>
              </p:cNvSpPr>
              <p:nvPr>
                <p:ph idx="1"/>
              </p:nvPr>
            </p:nvSpPr>
            <p:spPr>
              <a:xfrm>
                <a:off x="818712" y="2222287"/>
                <a:ext cx="6907305" cy="1594339"/>
              </a:xfrm>
              <a:blipFill>
                <a:blip r:embed="rId2"/>
                <a:stretch>
                  <a:fillRect l="-353"/>
                </a:stretch>
              </a:blipFill>
            </p:spPr>
            <p:txBody>
              <a:bodyPr/>
              <a:lstStyle/>
              <a:p>
                <a:r>
                  <a:rPr lang="en-US">
                    <a:noFill/>
                  </a:rPr>
                  <a:t> </a:t>
                </a:r>
              </a:p>
            </p:txBody>
          </p:sp>
        </mc:Fallback>
      </mc:AlternateContent>
      <p:pic>
        <p:nvPicPr>
          <p:cNvPr id="5" name="Picture 4" descr="A close up of a coin&#10;&#10;Description automatically generated">
            <a:extLst>
              <a:ext uri="{FF2B5EF4-FFF2-40B4-BE49-F238E27FC236}">
                <a16:creationId xmlns:a16="http://schemas.microsoft.com/office/drawing/2014/main" id="{10FF3600-FC8D-463B-875B-69CD4B1BF323}"/>
              </a:ext>
            </a:extLst>
          </p:cNvPr>
          <p:cNvPicPr>
            <a:picLocks noChangeAspect="1"/>
          </p:cNvPicPr>
          <p:nvPr/>
        </p:nvPicPr>
        <p:blipFill>
          <a:blip r:embed="rId3"/>
          <a:stretch>
            <a:fillRect/>
          </a:stretch>
        </p:blipFill>
        <p:spPr>
          <a:xfrm>
            <a:off x="8004520" y="2043319"/>
            <a:ext cx="3895725" cy="2400300"/>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C38F1C45-9CD5-4976-B3B2-B3F63A7573C5}"/>
              </a:ext>
            </a:extLst>
          </p:cNvPr>
          <p:cNvPicPr>
            <a:picLocks noChangeAspect="1"/>
          </p:cNvPicPr>
          <p:nvPr/>
        </p:nvPicPr>
        <p:blipFill>
          <a:blip r:embed="rId4"/>
          <a:stretch>
            <a:fillRect/>
          </a:stretch>
        </p:blipFill>
        <p:spPr>
          <a:xfrm>
            <a:off x="818712" y="4667250"/>
            <a:ext cx="3905250" cy="2190750"/>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4C36037D-2568-4E19-A43A-168899B9B337}"/>
              </a:ext>
            </a:extLst>
          </p:cNvPr>
          <p:cNvPicPr>
            <a:picLocks noChangeAspect="1"/>
          </p:cNvPicPr>
          <p:nvPr/>
        </p:nvPicPr>
        <p:blipFill>
          <a:blip r:embed="rId5"/>
          <a:stretch>
            <a:fillRect/>
          </a:stretch>
        </p:blipFill>
        <p:spPr>
          <a:xfrm>
            <a:off x="6596477" y="4443619"/>
            <a:ext cx="4301896" cy="2425431"/>
          </a:xfrm>
          <a:prstGeom prst="rect">
            <a:avLst/>
          </a:prstGeom>
        </p:spPr>
      </p:pic>
      <p:sp>
        <p:nvSpPr>
          <p:cNvPr id="9" name="Arrow: Right 8">
            <a:extLst>
              <a:ext uri="{FF2B5EF4-FFF2-40B4-BE49-F238E27FC236}">
                <a16:creationId xmlns:a16="http://schemas.microsoft.com/office/drawing/2014/main" id="{63440FFC-FE50-43A5-8EF8-8346D5E27B2D}"/>
              </a:ext>
            </a:extLst>
          </p:cNvPr>
          <p:cNvSpPr/>
          <p:nvPr/>
        </p:nvSpPr>
        <p:spPr>
          <a:xfrm>
            <a:off x="5339566" y="540688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E18F68F-F925-45AF-99CE-66445CD0F67C}"/>
              </a:ext>
            </a:extLst>
          </p:cNvPr>
          <p:cNvSpPr txBox="1"/>
          <p:nvPr/>
        </p:nvSpPr>
        <p:spPr>
          <a:xfrm>
            <a:off x="818712" y="4088403"/>
            <a:ext cx="2523448" cy="369332"/>
          </a:xfrm>
          <a:prstGeom prst="rect">
            <a:avLst/>
          </a:prstGeom>
          <a:noFill/>
        </p:spPr>
        <p:txBody>
          <a:bodyPr wrap="none" rtlCol="0">
            <a:spAutoFit/>
          </a:bodyPr>
          <a:lstStyle/>
          <a:p>
            <a:r>
              <a:rPr lang="en-US" b="1"/>
              <a:t>Bayesian framework:</a:t>
            </a:r>
            <a:endParaRPr lang="en-US"/>
          </a:p>
        </p:txBody>
      </p:sp>
    </p:spTree>
    <p:extLst>
      <p:ext uri="{BB962C8B-B14F-4D97-AF65-F5344CB8AC3E}">
        <p14:creationId xmlns:p14="http://schemas.microsoft.com/office/powerpoint/2010/main" val="4242330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C0B4-27EA-4B38-892D-20D75069D103}"/>
              </a:ext>
            </a:extLst>
          </p:cNvPr>
          <p:cNvSpPr>
            <a:spLocks noGrp="1"/>
          </p:cNvSpPr>
          <p:nvPr>
            <p:ph type="title"/>
          </p:nvPr>
        </p:nvSpPr>
        <p:spPr/>
        <p:txBody>
          <a:bodyPr/>
          <a:lstStyle/>
          <a:p>
            <a:r>
              <a:rPr lang="en-US"/>
              <a:t>Example: Coin Tossing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5176B5-076E-4940-B380-DF726FFDE626}"/>
                  </a:ext>
                </a:extLst>
              </p:cNvPr>
              <p:cNvSpPr>
                <a:spLocks noGrp="1"/>
              </p:cNvSpPr>
              <p:nvPr>
                <p:ph idx="1"/>
              </p:nvPr>
            </p:nvSpPr>
            <p:spPr>
              <a:xfrm>
                <a:off x="818712" y="2222287"/>
                <a:ext cx="6907305" cy="1594339"/>
              </a:xfrm>
            </p:spPr>
            <p:txBody>
              <a:bodyPr/>
              <a:lstStyle/>
              <a:p>
                <a:r>
                  <a:rPr lang="en-US"/>
                  <a:t>We have a coin which may be fair or not</a:t>
                </a:r>
              </a:p>
              <a:p>
                <a:r>
                  <a:rPr lang="en-US"/>
                  <a:t>The task is to estimate a probability</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𝜃</m:t>
                    </m:r>
                  </m:oMath>
                </a14:m>
                <a:r>
                  <a:rPr lang="en-US"/>
                  <a:t> of landing heads up</a:t>
                </a:r>
              </a:p>
              <a:p>
                <a:r>
                  <a:rPr lang="en-US"/>
                  <a:t>Data: 1000 tries with a result of 489 tails and 511 heads</a:t>
                </a:r>
              </a:p>
            </p:txBody>
          </p:sp>
        </mc:Choice>
        <mc:Fallback xmlns="">
          <p:sp>
            <p:nvSpPr>
              <p:cNvPr id="3" name="Content Placeholder 2">
                <a:extLst>
                  <a:ext uri="{FF2B5EF4-FFF2-40B4-BE49-F238E27FC236}">
                    <a16:creationId xmlns:a16="http://schemas.microsoft.com/office/drawing/2014/main" id="{B45176B5-076E-4940-B380-DF726FFDE626}"/>
                  </a:ext>
                </a:extLst>
              </p:cNvPr>
              <p:cNvSpPr>
                <a:spLocks noGrp="1" noRot="1" noChangeAspect="1" noMove="1" noResize="1" noEditPoints="1" noAdjustHandles="1" noChangeArrowheads="1" noChangeShapeType="1" noTextEdit="1"/>
              </p:cNvSpPr>
              <p:nvPr>
                <p:ph idx="1"/>
              </p:nvPr>
            </p:nvSpPr>
            <p:spPr>
              <a:xfrm>
                <a:off x="818712" y="2222287"/>
                <a:ext cx="6907305" cy="1594339"/>
              </a:xfrm>
              <a:blipFill>
                <a:blip r:embed="rId2"/>
                <a:stretch>
                  <a:fillRect l="-353"/>
                </a:stretch>
              </a:blipFill>
            </p:spPr>
            <p:txBody>
              <a:bodyPr/>
              <a:lstStyle/>
              <a:p>
                <a:r>
                  <a:rPr lang="en-US">
                    <a:noFill/>
                  </a:rPr>
                  <a:t> </a:t>
                </a:r>
              </a:p>
            </p:txBody>
          </p:sp>
        </mc:Fallback>
      </mc:AlternateContent>
      <p:pic>
        <p:nvPicPr>
          <p:cNvPr id="5" name="Picture 4" descr="A close up of a coin&#10;&#10;Description automatically generated">
            <a:extLst>
              <a:ext uri="{FF2B5EF4-FFF2-40B4-BE49-F238E27FC236}">
                <a16:creationId xmlns:a16="http://schemas.microsoft.com/office/drawing/2014/main" id="{10FF3600-FC8D-463B-875B-69CD4B1BF323}"/>
              </a:ext>
            </a:extLst>
          </p:cNvPr>
          <p:cNvPicPr>
            <a:picLocks noChangeAspect="1"/>
          </p:cNvPicPr>
          <p:nvPr/>
        </p:nvPicPr>
        <p:blipFill>
          <a:blip r:embed="rId3"/>
          <a:stretch>
            <a:fillRect/>
          </a:stretch>
        </p:blipFill>
        <p:spPr>
          <a:xfrm>
            <a:off x="8004520" y="2043319"/>
            <a:ext cx="3895725" cy="2400300"/>
          </a:xfrm>
          <a:prstGeom prst="rect">
            <a:avLst/>
          </a:prstGeom>
        </p:spPr>
      </p:pic>
      <p:sp>
        <p:nvSpPr>
          <p:cNvPr id="4" name="Rectangle: Rounded Corners 3">
            <a:extLst>
              <a:ext uri="{FF2B5EF4-FFF2-40B4-BE49-F238E27FC236}">
                <a16:creationId xmlns:a16="http://schemas.microsoft.com/office/drawing/2014/main" id="{2252617C-A317-4F15-8436-F50263E270A5}"/>
              </a:ext>
            </a:extLst>
          </p:cNvPr>
          <p:cNvSpPr/>
          <p:nvPr/>
        </p:nvSpPr>
        <p:spPr>
          <a:xfrm>
            <a:off x="810000" y="5018496"/>
            <a:ext cx="4492487" cy="1594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Sufficient amount of data</a:t>
            </a:r>
          </a:p>
          <a:p>
            <a:pPr algn="ctr"/>
            <a:r>
              <a:rPr lang="en-US"/>
              <a:t>matches our expectations</a:t>
            </a:r>
          </a:p>
        </p:txBody>
      </p:sp>
      <p:sp>
        <p:nvSpPr>
          <p:cNvPr id="6" name="Arrow: Right 5">
            <a:extLst>
              <a:ext uri="{FF2B5EF4-FFF2-40B4-BE49-F238E27FC236}">
                <a16:creationId xmlns:a16="http://schemas.microsoft.com/office/drawing/2014/main" id="{0A38660D-C9A8-41C6-9B86-866BA1235A26}"/>
              </a:ext>
            </a:extLst>
          </p:cNvPr>
          <p:cNvSpPr/>
          <p:nvPr/>
        </p:nvSpPr>
        <p:spPr>
          <a:xfrm>
            <a:off x="5606797" y="556706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E18B8C3-8E71-45AC-A968-78D717E2A3C6}"/>
              </a:ext>
            </a:extLst>
          </p:cNvPr>
          <p:cNvSpPr/>
          <p:nvPr/>
        </p:nvSpPr>
        <p:spPr>
          <a:xfrm>
            <a:off x="6889515" y="5012213"/>
            <a:ext cx="3592955" cy="1594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The coin is fair</a:t>
            </a:r>
          </a:p>
        </p:txBody>
      </p:sp>
      <p:sp>
        <p:nvSpPr>
          <p:cNvPr id="8" name="TextBox 7">
            <a:extLst>
              <a:ext uri="{FF2B5EF4-FFF2-40B4-BE49-F238E27FC236}">
                <a16:creationId xmlns:a16="http://schemas.microsoft.com/office/drawing/2014/main" id="{0E80F27B-46DA-4D41-BE70-7D7DDB574803}"/>
              </a:ext>
            </a:extLst>
          </p:cNvPr>
          <p:cNvSpPr txBox="1"/>
          <p:nvPr/>
        </p:nvSpPr>
        <p:spPr>
          <a:xfrm>
            <a:off x="818712" y="4487957"/>
            <a:ext cx="2097049" cy="369332"/>
          </a:xfrm>
          <a:prstGeom prst="rect">
            <a:avLst/>
          </a:prstGeom>
          <a:noFill/>
        </p:spPr>
        <p:txBody>
          <a:bodyPr wrap="none" rtlCol="0">
            <a:spAutoFit/>
          </a:bodyPr>
          <a:lstStyle/>
          <a:p>
            <a:r>
              <a:rPr lang="en-US" b="1"/>
              <a:t>Both frameworks:</a:t>
            </a:r>
          </a:p>
        </p:txBody>
      </p:sp>
    </p:spTree>
    <p:extLst>
      <p:ext uri="{BB962C8B-B14F-4D97-AF65-F5344CB8AC3E}">
        <p14:creationId xmlns:p14="http://schemas.microsoft.com/office/powerpoint/2010/main" val="35636524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Default">
      <a:dk1>
        <a:srgbClr val="000000"/>
      </a:dk1>
      <a:lt1>
        <a:sysClr val="window" lastClr="FFFFFF"/>
      </a:lt1>
      <a:dk2>
        <a:srgbClr val="3F3F3F"/>
      </a:dk2>
      <a:lt2>
        <a:srgbClr val="E7E6E6"/>
      </a:lt2>
      <a:accent1>
        <a:srgbClr val="700000"/>
      </a:accent1>
      <a:accent2>
        <a:srgbClr val="ED7D31"/>
      </a:accent2>
      <a:accent3>
        <a:srgbClr val="A5A5A5"/>
      </a:accent3>
      <a:accent4>
        <a:srgbClr val="FFC000"/>
      </a:accent4>
      <a:accent5>
        <a:srgbClr val="700000"/>
      </a:accent5>
      <a:accent6>
        <a:srgbClr val="978869"/>
      </a:accent6>
      <a:hlink>
        <a:srgbClr val="FFC000"/>
      </a:hlink>
      <a:folHlink>
        <a:srgbClr val="7F7F7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Persuasive Speech Outline_SL_v5" id="{5581881B-4813-400F-8DBA-5A98066FCECE}" vid="{804D9012-1EE1-49D9-B1AB-A146B02984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16B40607B74BC429BA29107EE76F9BC" ma:contentTypeVersion="3" ma:contentTypeDescription="Create a new document." ma:contentTypeScope="" ma:versionID="7edc113672e6c74304c3dc808492a610">
  <xsd:schema xmlns:xsd="http://www.w3.org/2001/XMLSchema" xmlns:xs="http://www.w3.org/2001/XMLSchema" xmlns:p="http://schemas.microsoft.com/office/2006/metadata/properties" xmlns:ns2="3fdd4eb4-493c-48cf-bddf-25f1a88be6fa" targetNamespace="http://schemas.microsoft.com/office/2006/metadata/properties" ma:root="true" ma:fieldsID="c4b0dc693752b561082fa17052b2a91f" ns2:_="">
    <xsd:import namespace="3fdd4eb4-493c-48cf-bddf-25f1a88be6fa"/>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dd4eb4-493c-48cf-bddf-25f1a88be6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A1DE3E1-BE43-4468-8986-14BA0CF36A3F}">
  <ds:schemaRefs>
    <ds:schemaRef ds:uri="6dc4bcd6-49db-4c07-9060-8acfc67cef9f"/>
    <ds:schemaRef ds:uri="fb0879af-3eba-417a-a55a-ffe6dcd6ca7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DC75368-59C6-47C9-94A5-81D396CCE5D1}">
  <ds:schemaRefs>
    <ds:schemaRef ds:uri="http://schemas.microsoft.com/sharepoint/v3/contenttype/forms"/>
  </ds:schemaRefs>
</ds:datastoreItem>
</file>

<file path=customXml/itemProps3.xml><?xml version="1.0" encoding="utf-8"?>
<ds:datastoreItem xmlns:ds="http://schemas.openxmlformats.org/officeDocument/2006/customXml" ds:itemID="{45B65DCA-783F-4B46-8161-B2DC0951DAC1}">
  <ds:schemaRefs>
    <ds:schemaRef ds:uri="3fdd4eb4-493c-48cf-bddf-25f1a88be6f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Persuasive speech outline </Template>
  <Application>Microsoft Office PowerPoint</Application>
  <PresentationFormat>Widescreen</PresentationFormat>
  <Slides>51</Slides>
  <Notes>1</Notes>
  <HiddenSlides>0</HiddenSlide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Quotable</vt:lpstr>
      <vt:lpstr>Probabilistic Programming</vt:lpstr>
      <vt:lpstr>Introduction</vt:lpstr>
      <vt:lpstr>What is Probabilistic Programming</vt:lpstr>
      <vt:lpstr>Frequentist Vs Bayesian Approaches in Statistics</vt:lpstr>
      <vt:lpstr>(Bayesian) Probabilistic Modeling</vt:lpstr>
      <vt:lpstr>Example: Coin Tossing</vt:lpstr>
      <vt:lpstr>Example: Coin Tossing</vt:lpstr>
      <vt:lpstr>Example: Coin Tossing</vt:lpstr>
      <vt:lpstr>Example: Coin Tossing</vt:lpstr>
      <vt:lpstr>Bayesian Modeling: The Problem</vt:lpstr>
      <vt:lpstr>What is Probabilistic Programming</vt:lpstr>
      <vt:lpstr>What is Probabilistic Programming</vt:lpstr>
      <vt:lpstr>Some History</vt:lpstr>
      <vt:lpstr>Some History</vt:lpstr>
      <vt:lpstr>Is it useful? Is it hot?</vt:lpstr>
      <vt:lpstr>PowerPoint Presentation</vt:lpstr>
      <vt:lpstr>PowerPoint Presentation</vt:lpstr>
      <vt:lpstr>PowerPoint Presentation</vt:lpstr>
      <vt:lpstr>PowerPoint Presentation</vt:lpstr>
      <vt:lpstr>PPAML started in March 2013 and is scheduled to run 46 months, with three phases of activity through 2017</vt:lpstr>
      <vt:lpstr>PowerPoint Presentation</vt:lpstr>
      <vt:lpstr>Relation with Deep learning</vt:lpstr>
      <vt:lpstr>PowerPoint Presentation</vt:lpstr>
      <vt:lpstr>PowerPoint Presentation</vt:lpstr>
      <vt:lpstr>PowerPoint Presentation</vt:lpstr>
      <vt:lpstr>Some Accomplishments</vt:lpstr>
      <vt:lpstr>Humans and machines were given an image of a novel character (top) and asked to produce new versions.</vt:lpstr>
      <vt:lpstr>Common sense and context affect letter form perception: (i) m vs u and n. (ii) the same line segments are interpreted as N or S depending on occluder positions (iii) perception of the shapes aids the recognition .</vt:lpstr>
      <vt:lpstr>PowerPoint Presentation</vt:lpstr>
      <vt:lpstr>The Course </vt:lpstr>
      <vt:lpstr>Course Goal &amp; Objectives </vt:lpstr>
      <vt:lpstr>Tools</vt:lpstr>
      <vt:lpstr>PowerPoint Presentation</vt:lpstr>
      <vt:lpstr>PowerPoint Presentation</vt:lpstr>
      <vt:lpstr>Bibliography</vt:lpstr>
      <vt:lpstr>PowerPoint Presentation</vt:lpstr>
      <vt:lpstr>PowerPoint Presentation</vt:lpstr>
      <vt:lpstr>PowerPoint Presentation</vt:lpstr>
      <vt:lpstr>“Hello World!”</vt:lpstr>
      <vt:lpstr>Example: Coin Tossing</vt:lpstr>
      <vt:lpstr>The Model</vt:lpstr>
      <vt:lpstr>Bernoulli Distribution</vt:lpstr>
      <vt:lpstr>Binomial Distribution</vt:lpstr>
      <vt:lpstr>Continuous Uniform Distribution </vt:lpstr>
      <vt:lpstr>PyMC Solution</vt:lpstr>
      <vt:lpstr>The Model (Rendered by Graphviz)</vt:lpstr>
      <vt:lpstr>Result: Posterior Distribution of p (n = 100)</vt:lpstr>
      <vt:lpstr>Result: Posterior Distribution of p (n = 1000)</vt:lpstr>
      <vt:lpstr>Administrative Details</vt:lpstr>
      <vt:lpstr>One Project Assignment</vt:lpstr>
      <vt:lpstr>Grading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cp:revision>
  <dcterms:created xsi:type="dcterms:W3CDTF">2018-09-08T07:39:54Z</dcterms:created>
  <dcterms:modified xsi:type="dcterms:W3CDTF">2025-12-02T13:21:08Z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0x010100416B40607B74BC429BA29107EE76F9BC</vt:lpwstr>
  </property>
</Properties>
</file>